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oboto"/>
      <p:regular r:id="rId41"/>
      <p:bold r:id="rId42"/>
      <p:italic r:id="rId43"/>
      <p:boldItalic r:id="rId44"/>
    </p:embeddedFont>
    <p:embeddedFont>
      <p:font typeface="Anaheim"/>
      <p:regular r:id="rId45"/>
    </p:embeddedFont>
    <p:embeddedFont>
      <p:font typeface="Cairo"/>
      <p:regular r:id="rId46"/>
      <p:bold r:id="rId47"/>
    </p:embeddedFont>
    <p:embeddedFont>
      <p:font typeface="Space Grotesk Medium"/>
      <p:regular r:id="rId48"/>
      <p:bold r:id="rId49"/>
    </p:embeddedFont>
    <p:embeddedFont>
      <p:font typeface="PT Sans"/>
      <p:regular r:id="rId50"/>
      <p:bold r:id="rId51"/>
      <p:italic r:id="rId52"/>
      <p:boldItalic r:id="rId53"/>
    </p:embeddedFont>
    <p:embeddedFont>
      <p:font typeface="Space Grotesk"/>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i H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0A8F32-8091-4A9D-917A-47FFCEC36BC9}">
  <a:tblStyle styleId="{2D0A8F32-8091-4A9D-917A-47FFCEC36B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Cairo-regular.fntdata"/><Relationship Id="rId45"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SpaceGroteskMedium-regular.fntdata"/><Relationship Id="rId47" Type="http://schemas.openxmlformats.org/officeDocument/2006/relationships/font" Target="fonts/Cairo-bold.fntdata"/><Relationship Id="rId49" Type="http://schemas.openxmlformats.org/officeDocument/2006/relationships/font" Target="fonts/SpaceGrotesk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TSans-bold.fntdata"/><Relationship Id="rId50" Type="http://schemas.openxmlformats.org/officeDocument/2006/relationships/font" Target="fonts/PTSans-regular.fntdata"/><Relationship Id="rId53" Type="http://schemas.openxmlformats.org/officeDocument/2006/relationships/font" Target="fonts/PTSans-boldItalic.fntdata"/><Relationship Id="rId52" Type="http://schemas.openxmlformats.org/officeDocument/2006/relationships/font" Target="fonts/PTSans-italic.fntdata"/><Relationship Id="rId11" Type="http://schemas.openxmlformats.org/officeDocument/2006/relationships/slide" Target="slides/slide5.xml"/><Relationship Id="rId55" Type="http://schemas.openxmlformats.org/officeDocument/2006/relationships/font" Target="fonts/SpaceGrotesk-bold.fntdata"/><Relationship Id="rId10" Type="http://schemas.openxmlformats.org/officeDocument/2006/relationships/slide" Target="slides/slide4.xml"/><Relationship Id="rId54" Type="http://schemas.openxmlformats.org/officeDocument/2006/relationships/font" Target="fonts/SpaceGrotesk-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6T04:42:57.251">
    <p:pos x="6000" y="0"/>
    <p:text>Mention the bias of data collection(Depop delete fake account quickly, the data we scraped may not reflect the ground truth of User's distribution)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2d97cb04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2d97cb04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2d97cb04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2d97cb0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2d97cb04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2d97cb04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2d97cb0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2d97cb0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2630d010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2630d010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2a837d94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2a837d94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2630d0100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2630d0100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2a837d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2a837d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2a837d9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a2a837d9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2630d010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2630d010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2630d0100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2630d0100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pretrained all-distilroberta-v1 model, which is based on BERT (</a:t>
            </a:r>
            <a:r>
              <a:rPr lang="en" sz="1200">
                <a:solidFill>
                  <a:srgbClr val="374151"/>
                </a:solidFill>
                <a:latin typeface="Times New Roman"/>
                <a:ea typeface="Times New Roman"/>
                <a:cs typeface="Times New Roman"/>
                <a:sym typeface="Times New Roman"/>
              </a:rPr>
              <a:t>Bidirectional Encoder Representations from Transformers</a:t>
            </a:r>
            <a:r>
              <a:rPr lang="en" sz="1200">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2c0b107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a2c0b107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2630d0100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a2630d0100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Precision:</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Precision is the ratio of true positives to the sum of true positives and false positives.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measures the accuracy of the positive predictions, indicating how many of the predicted positive instances were actually positive.</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Recall (Sensitivity or True Positive Rate):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Recall is the ratio of true positives to the sum of true positives and false negatives.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measures the ability of the model to capture all the relevant instances, indicating</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F1-Score: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F1-score is the harmonic mean of precision and recall.</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provides a balanced measure between precision and recall, especially useful when the class distribution is imbalanced.</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Support:</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Support is the number of actual occurrences of the class in the specified dataset.</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represents the number of true instances for each class and is useful for understanding the distribution of classes in the dataset.</a:t>
            </a:r>
            <a:endParaRPr sz="12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2c0b107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2c0b107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While a considerable number of Class 0 users were misclassified as the other two classes by this model, this task could have been easily handled by a tree-based model and were not the focus of the SentEmb NN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a2c0b1074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a2c0b1074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One drawback of NNs is the low interpretability of their self-extracted “features”. To interpret the model’s internal representations, I performed PCA on the hidden vector before the output layer, and plotted the data points with the X-axis as the first principal component, with the Y-axis as the second principal component.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result is very encouraging as the separation between Class 1 (by fake users), and Class 2 (by new users) listings are very clear. Together with the results shown in the confusion matrix, we determined that the SentEmb NN model was able to differentiate between these two target classes very well. While a considerable number of Class 0 users were misclassified as the other two classes by this model, this task could have been easily handled by a tree-based model and were not the focus of the SentEmb NN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is particularly meaningful in differentiating the new sellers from the fake sellers, who could both have a 0 review, a few to none followers, and haven’t sold many items.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2630d0100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2630d010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30274cef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30274cef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2630d0100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2630d0100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2630d0100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a2630d0100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2630d010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2630d010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2d97cb04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2d97cb04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 name="Shape 90"/>
        <p:cNvGrpSpPr/>
        <p:nvPr/>
      </p:nvGrpSpPr>
      <p:grpSpPr>
        <a:xfrm>
          <a:off x="0" y="0"/>
          <a:ext cx="0" cy="0"/>
          <a:chOff x="0" y="0"/>
          <a:chExt cx="0" cy="0"/>
        </a:xfrm>
      </p:grpSpPr>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flipH="1" rot="-10539848">
            <a:off x="6108563" y="4049075"/>
            <a:ext cx="4573901" cy="3479217"/>
            <a:chOff x="1522650" y="1117750"/>
            <a:chExt cx="4574075" cy="3479350"/>
          </a:xfrm>
        </p:grpSpPr>
        <p:sp>
          <p:nvSpPr>
            <p:cNvPr id="108" name="Google Shape;108;p1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8"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flipH="1" rot="-10539848">
            <a:off x="6108563" y="4049075"/>
            <a:ext cx="4573901" cy="3479217"/>
            <a:chOff x="1522650" y="1117750"/>
            <a:chExt cx="4574075" cy="3479350"/>
          </a:xfrm>
        </p:grpSpPr>
        <p:sp>
          <p:nvSpPr>
            <p:cNvPr id="123" name="Google Shape;123;p1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5"/>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27"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6"/>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6"/>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6"/>
          <p:cNvSpPr/>
          <p:nvPr>
            <p:ph idx="2" type="pic"/>
          </p:nvPr>
        </p:nvSpPr>
        <p:spPr>
          <a:xfrm>
            <a:off x="5588500" y="539500"/>
            <a:ext cx="2801100" cy="4064700"/>
          </a:xfrm>
          <a:prstGeom prst="roundRect">
            <a:avLst>
              <a:gd fmla="val 16667" name="adj"/>
            </a:avLst>
          </a:prstGeom>
          <a:noFill/>
          <a:ln>
            <a:noFill/>
          </a:ln>
        </p:spPr>
      </p:sp>
      <p:sp>
        <p:nvSpPr>
          <p:cNvPr id="137" name="Google Shape;137;p16"/>
          <p:cNvSpPr/>
          <p:nvPr>
            <p:ph idx="3" type="pic"/>
          </p:nvPr>
        </p:nvSpPr>
        <p:spPr>
          <a:xfrm>
            <a:off x="3171450" y="539500"/>
            <a:ext cx="2304300" cy="2285700"/>
          </a:xfrm>
          <a:prstGeom prst="roundRect">
            <a:avLst>
              <a:gd fmla="val 16667" name="adj"/>
            </a:avLst>
          </a:prstGeom>
          <a:noFill/>
          <a:ln>
            <a:noFill/>
          </a:ln>
        </p:spPr>
      </p:sp>
      <p:sp>
        <p:nvSpPr>
          <p:cNvPr id="138" name="Google Shape;138;p16"/>
          <p:cNvSpPr/>
          <p:nvPr>
            <p:ph idx="4" type="pic"/>
          </p:nvPr>
        </p:nvSpPr>
        <p:spPr>
          <a:xfrm>
            <a:off x="3171450" y="2953775"/>
            <a:ext cx="2304300" cy="1650300"/>
          </a:xfrm>
          <a:prstGeom prst="roundRect">
            <a:avLst>
              <a:gd fmla="val 16667" name="adj"/>
            </a:avLst>
          </a:prstGeom>
          <a:noFill/>
          <a:ln>
            <a:noFill/>
          </a:ln>
        </p:spPr>
      </p:sp>
      <p:sp>
        <p:nvSpPr>
          <p:cNvPr id="139" name="Google Shape;139;p16"/>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40"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flipH="1" rot="-10539848">
            <a:off x="6108563" y="4049075"/>
            <a:ext cx="4573901" cy="3479217"/>
            <a:chOff x="1522650" y="1117750"/>
            <a:chExt cx="4574075" cy="3479350"/>
          </a:xfrm>
        </p:grpSpPr>
        <p:sp>
          <p:nvSpPr>
            <p:cNvPr id="145" name="Google Shape;145;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17"/>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49"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8"/>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57" name="Google Shape;15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0" name="Google Shape;170;p19"/>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1" name="Google Shape;171;p19"/>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2"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flipH="1" rot="-10539848">
            <a:off x="6108563" y="4049075"/>
            <a:ext cx="4573901" cy="3479217"/>
            <a:chOff x="1522650" y="1117750"/>
            <a:chExt cx="4574075" cy="3479350"/>
          </a:xfrm>
        </p:grpSpPr>
        <p:sp>
          <p:nvSpPr>
            <p:cNvPr id="177" name="Google Shape;177;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0"/>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0"/>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0"/>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0"/>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0"/>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0"/>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21"/>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1"/>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21"/>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21"/>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21"/>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1"/>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1"/>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3" name="Google Shape;203;p21"/>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4" name="Google Shape;204;p21"/>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5" name="Google Shape;205;p21"/>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21"/>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21"/>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8" name="Shape 208"/>
        <p:cNvGrpSpPr/>
        <p:nvPr/>
      </p:nvGrpSpPr>
      <p:grpSpPr>
        <a:xfrm>
          <a:off x="0" y="0"/>
          <a:ext cx="0" cy="0"/>
          <a:chOff x="0" y="0"/>
          <a:chExt cx="0" cy="0"/>
        </a:xfrm>
      </p:grpSpPr>
      <p:sp>
        <p:nvSpPr>
          <p:cNvPr id="209" name="Google Shape;209;p22"/>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22"/>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22"/>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15" name="Google Shape;215;p2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23"/>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19" name="Google Shape;219;p23"/>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8"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5"/>
            <p:cNvGrpSpPr/>
            <p:nvPr/>
          </p:nvGrpSpPr>
          <p:grpSpPr>
            <a:xfrm flipH="1" rot="-10539848">
              <a:off x="6108563" y="4049075"/>
              <a:ext cx="4573901" cy="3479217"/>
              <a:chOff x="1522650" y="1117750"/>
              <a:chExt cx="4574075" cy="3479350"/>
            </a:xfrm>
          </p:grpSpPr>
          <p:sp>
            <p:nvSpPr>
              <p:cNvPr id="237" name="Google Shape;237;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0" name="Google Shape;30;p5"/>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flipH="1" rot="-10539848">
            <a:off x="6108563" y="4049075"/>
            <a:ext cx="4573901" cy="3479217"/>
            <a:chOff x="1522650" y="1117750"/>
            <a:chExt cx="4574075" cy="3479350"/>
          </a:xfrm>
        </p:grpSpPr>
        <p:sp>
          <p:nvSpPr>
            <p:cNvPr id="35" name="Google Shape;35;p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flipH="1" rot="-10539848">
            <a:off x="6108563" y="4049075"/>
            <a:ext cx="4573901" cy="3479217"/>
            <a:chOff x="1522650" y="1117750"/>
            <a:chExt cx="4574075" cy="3479350"/>
          </a:xfrm>
        </p:grpSpPr>
        <p:sp>
          <p:nvSpPr>
            <p:cNvPr id="43" name="Google Shape;43;p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8" name="Google Shape;48;p7"/>
          <p:cNvSpPr/>
          <p:nvPr>
            <p:ph idx="2" type="pic"/>
          </p:nvPr>
        </p:nvSpPr>
        <p:spPr>
          <a:xfrm>
            <a:off x="5088475" y="770400"/>
            <a:ext cx="3081600" cy="3602700"/>
          </a:xfrm>
          <a:prstGeom prst="roundRect">
            <a:avLst>
              <a:gd fmla="val 16667" name="adj"/>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70" name="Google Shape;70;p9"/>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1" name="Google Shape;71;p9"/>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p:nvPr>
            <p:ph idx="2" type="pic"/>
          </p:nvPr>
        </p:nvSpPr>
        <p:spPr>
          <a:xfrm>
            <a:off x="0" y="0"/>
            <a:ext cx="9144000" cy="5143500"/>
          </a:xfrm>
          <a:prstGeom prst="rect">
            <a:avLst/>
          </a:prstGeom>
          <a:noFill/>
          <a:ln>
            <a:noFill/>
          </a:ln>
        </p:spPr>
      </p:sp>
      <p:sp>
        <p:nvSpPr>
          <p:cNvPr id="74" name="Google Shape;74;p10"/>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flipH="1" rot="-10539848">
              <a:off x="6108563" y="4049075"/>
              <a:ext cx="4573901" cy="3479217"/>
              <a:chOff x="1522650" y="1117750"/>
              <a:chExt cx="4574075" cy="3479350"/>
            </a:xfrm>
          </p:grpSpPr>
          <p:sp>
            <p:nvSpPr>
              <p:cNvPr id="80" name="Google Shape;80;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6"/>
          <p:cNvGrpSpPr/>
          <p:nvPr/>
        </p:nvGrpSpPr>
        <p:grpSpPr>
          <a:xfrm rot="756538">
            <a:off x="-943408" y="-1494947"/>
            <a:ext cx="4574157" cy="3479412"/>
            <a:chOff x="1522650" y="1117750"/>
            <a:chExt cx="4574075" cy="3479350"/>
          </a:xfrm>
        </p:grpSpPr>
        <p:sp>
          <p:nvSpPr>
            <p:cNvPr id="244" name="Google Shape;244;p2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6"/>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247" name="Google Shape;247;p26"/>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Fraudulent Depop Listing Detection</a:t>
            </a:r>
            <a:endParaRPr>
              <a:solidFill>
                <a:schemeClr val="dk1"/>
              </a:solidFill>
            </a:endParaRPr>
          </a:p>
        </p:txBody>
      </p:sp>
      <p:sp>
        <p:nvSpPr>
          <p:cNvPr id="248" name="Google Shape;248;p26"/>
          <p:cNvSpPr txBox="1"/>
          <p:nvPr>
            <p:ph idx="1" type="subTitle"/>
          </p:nvPr>
        </p:nvSpPr>
        <p:spPr>
          <a:xfrm>
            <a:off x="713225" y="3885650"/>
            <a:ext cx="46263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Kylie Ren, Esther Choi, Kai Hu, Bofei Xu, Serena Bai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438900" y="91525"/>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Labelling Users: Binary</a:t>
            </a:r>
            <a:endParaRPr/>
          </a:p>
        </p:txBody>
      </p:sp>
      <p:sp>
        <p:nvSpPr>
          <p:cNvPr id="339" name="Google Shape;339;p35"/>
          <p:cNvSpPr txBox="1"/>
          <p:nvPr/>
        </p:nvSpPr>
        <p:spPr>
          <a:xfrm>
            <a:off x="1391261" y="1328716"/>
            <a:ext cx="978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Fake Users</a:t>
            </a:r>
            <a:endParaRPr sz="1200">
              <a:solidFill>
                <a:schemeClr val="dk1"/>
              </a:solidFill>
              <a:latin typeface="Cairo"/>
              <a:ea typeface="Cairo"/>
              <a:cs typeface="Cairo"/>
              <a:sym typeface="Cairo"/>
            </a:endParaRPr>
          </a:p>
        </p:txBody>
      </p:sp>
      <p:sp>
        <p:nvSpPr>
          <p:cNvPr id="340" name="Google Shape;340;p35"/>
          <p:cNvSpPr txBox="1"/>
          <p:nvPr/>
        </p:nvSpPr>
        <p:spPr>
          <a:xfrm>
            <a:off x="3725522" y="1342799"/>
            <a:ext cx="8730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Real Users</a:t>
            </a:r>
            <a:endParaRPr sz="1200">
              <a:solidFill>
                <a:schemeClr val="dk1"/>
              </a:solidFill>
              <a:latin typeface="Cairo"/>
              <a:ea typeface="Cairo"/>
              <a:cs typeface="Cairo"/>
              <a:sym typeface="Cairo"/>
            </a:endParaRPr>
          </a:p>
        </p:txBody>
      </p:sp>
      <p:sp>
        <p:nvSpPr>
          <p:cNvPr id="341" name="Google Shape;341;p35"/>
          <p:cNvSpPr txBox="1"/>
          <p:nvPr/>
        </p:nvSpPr>
        <p:spPr>
          <a:xfrm>
            <a:off x="5644150" y="853075"/>
            <a:ext cx="2957700" cy="36432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graphicFrame>
        <p:nvGraphicFramePr>
          <p:cNvPr id="342" name="Google Shape;342;p35"/>
          <p:cNvGraphicFramePr/>
          <p:nvPr/>
        </p:nvGraphicFramePr>
        <p:xfrm>
          <a:off x="5445950" y="699150"/>
          <a:ext cx="3000000" cy="3000000"/>
        </p:xfrm>
        <a:graphic>
          <a:graphicData uri="http://schemas.openxmlformats.org/drawingml/2006/table">
            <a:tbl>
              <a:tblPr>
                <a:noFill/>
                <a:tableStyleId>{2D0A8F32-8091-4A9D-917A-47FFCEC36BC9}</a:tableStyleId>
              </a:tblPr>
              <a:tblGrid>
                <a:gridCol w="1448975"/>
                <a:gridCol w="1448975"/>
              </a:tblGrid>
              <a:tr h="649550">
                <a:tc>
                  <a:txBody>
                    <a:bodyPr/>
                    <a:lstStyle/>
                    <a:p>
                      <a:pPr indent="0" lvl="0" marL="0" rtl="0" algn="ctr">
                        <a:spcBef>
                          <a:spcPts val="0"/>
                        </a:spcBef>
                        <a:spcAft>
                          <a:spcPts val="0"/>
                        </a:spcAft>
                        <a:buNone/>
                      </a:pPr>
                      <a:r>
                        <a:rPr lang="en"/>
                        <a:t>Fake Users</a:t>
                      </a:r>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a:t>Real Users</a:t>
                      </a:r>
                      <a:endParaRPr/>
                    </a:p>
                  </a:txBody>
                  <a:tcPr marT="91425" marB="91425" marR="91425" marL="91425" anchor="ctr">
                    <a:solidFill>
                      <a:schemeClr val="dk2"/>
                    </a:solidFill>
                  </a:tcPr>
                </a:tc>
              </a:tr>
              <a:tr h="649550">
                <a:tc>
                  <a:txBody>
                    <a:bodyPr/>
                    <a:lstStyle/>
                    <a:p>
                      <a:pPr indent="0" lvl="0" marL="0" rtl="0" algn="ctr">
                        <a:spcBef>
                          <a:spcPts val="0"/>
                        </a:spcBef>
                        <a:spcAft>
                          <a:spcPts val="0"/>
                        </a:spcAft>
                        <a:buNone/>
                      </a:pPr>
                      <a:r>
                        <a:rPr lang="en"/>
                        <a:t>Zero seller reviews </a:t>
                      </a:r>
                      <a:endParaRPr/>
                    </a:p>
                  </a:txBody>
                  <a:tcPr marT="91425" marB="91425" marR="91425" marL="91425" anchor="ctr"/>
                </a:tc>
                <a:tc>
                  <a:txBody>
                    <a:bodyPr/>
                    <a:lstStyle/>
                    <a:p>
                      <a:pPr indent="0" lvl="0" marL="0" rtl="0" algn="ctr">
                        <a:spcBef>
                          <a:spcPts val="0"/>
                        </a:spcBef>
                        <a:spcAft>
                          <a:spcPts val="0"/>
                        </a:spcAft>
                        <a:buNone/>
                      </a:pPr>
                      <a:r>
                        <a:rPr lang="en"/>
                        <a:t>Many seller reviews</a:t>
                      </a:r>
                      <a:endParaRPr/>
                    </a:p>
                  </a:txBody>
                  <a:tcPr marT="91425" marB="91425" marR="91425" marL="91425" anchor="ctr"/>
                </a:tc>
              </a:tr>
              <a:tr h="649550">
                <a:tc>
                  <a:txBody>
                    <a:bodyPr/>
                    <a:lstStyle/>
                    <a:p>
                      <a:pPr indent="0" lvl="0" marL="0" rtl="0" algn="ctr">
                        <a:spcBef>
                          <a:spcPts val="0"/>
                        </a:spcBef>
                        <a:spcAft>
                          <a:spcPts val="0"/>
                        </a:spcAft>
                        <a:buNone/>
                      </a:pPr>
                      <a:r>
                        <a:rPr lang="en"/>
                        <a:t>Few or no sold products</a:t>
                      </a:r>
                      <a:endParaRPr/>
                    </a:p>
                  </a:txBody>
                  <a:tcPr marT="91425" marB="91425" marR="91425" marL="91425" anchor="ctr"/>
                </a:tc>
                <a:tc>
                  <a:txBody>
                    <a:bodyPr/>
                    <a:lstStyle/>
                    <a:p>
                      <a:pPr indent="0" lvl="0" marL="0" rtl="0" algn="ctr">
                        <a:spcBef>
                          <a:spcPts val="0"/>
                        </a:spcBef>
                        <a:spcAft>
                          <a:spcPts val="0"/>
                        </a:spcAft>
                        <a:buNone/>
                      </a:pPr>
                      <a:r>
                        <a:rPr lang="en"/>
                        <a:t>Many sold products</a:t>
                      </a:r>
                      <a:endParaRPr/>
                    </a:p>
                  </a:txBody>
                  <a:tcPr marT="91425" marB="91425" marR="91425" marL="91425" anchor="ctr"/>
                </a:tc>
              </a:tr>
              <a:tr h="649550">
                <a:tc>
                  <a:txBody>
                    <a:bodyPr/>
                    <a:lstStyle/>
                    <a:p>
                      <a:pPr indent="0" lvl="0" marL="0" rtl="0" algn="ctr">
                        <a:spcBef>
                          <a:spcPts val="0"/>
                        </a:spcBef>
                        <a:spcAft>
                          <a:spcPts val="0"/>
                        </a:spcAft>
                        <a:buNone/>
                      </a:pPr>
                      <a:r>
                        <a:rPr lang="en"/>
                        <a:t>Different backgrounds</a:t>
                      </a:r>
                      <a:endParaRPr/>
                    </a:p>
                  </a:txBody>
                  <a:tcPr marT="91425" marB="91425" marR="91425" marL="91425" anchor="ctr"/>
                </a:tc>
                <a:tc>
                  <a:txBody>
                    <a:bodyPr/>
                    <a:lstStyle/>
                    <a:p>
                      <a:pPr indent="0" lvl="0" marL="0" rtl="0" algn="ctr">
                        <a:spcBef>
                          <a:spcPts val="0"/>
                        </a:spcBef>
                        <a:spcAft>
                          <a:spcPts val="0"/>
                        </a:spcAft>
                        <a:buNone/>
                      </a:pPr>
                      <a:r>
                        <a:rPr lang="en"/>
                        <a:t>Cohesive backgrounds</a:t>
                      </a:r>
                      <a:endParaRPr/>
                    </a:p>
                  </a:txBody>
                  <a:tcPr marT="91425" marB="91425" marR="91425" marL="91425" anchor="ctr"/>
                </a:tc>
              </a:tr>
              <a:tr h="649550">
                <a:tc>
                  <a:txBody>
                    <a:bodyPr/>
                    <a:lstStyle/>
                    <a:p>
                      <a:pPr indent="0" lvl="0" marL="0" rtl="0" algn="ctr">
                        <a:spcBef>
                          <a:spcPts val="0"/>
                        </a:spcBef>
                        <a:spcAft>
                          <a:spcPts val="0"/>
                        </a:spcAft>
                        <a:buNone/>
                      </a:pPr>
                      <a:r>
                        <a:rPr lang="en"/>
                        <a:t>Suspicious pricing</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Believable pricing</a:t>
                      </a:r>
                      <a:endParaRPr/>
                    </a:p>
                  </a:txBody>
                  <a:tcPr marT="91425" marB="91425" marR="91425" marL="91425" anchor="ctr">
                    <a:lnB cap="flat" cmpd="sng" w="9525">
                      <a:solidFill>
                        <a:srgbClr val="9E9E9E"/>
                      </a:solidFill>
                      <a:prstDash val="solid"/>
                      <a:round/>
                      <a:headEnd len="sm" w="sm" type="none"/>
                      <a:tailEnd len="sm" w="sm" type="none"/>
                    </a:lnB>
                  </a:tcPr>
                </a:tc>
              </a:tr>
              <a:tr h="649550">
                <a:tc>
                  <a:txBody>
                    <a:bodyPr/>
                    <a:lstStyle/>
                    <a:p>
                      <a:pPr indent="0" lvl="0" marL="0" rtl="0" algn="ctr">
                        <a:spcBef>
                          <a:spcPts val="0"/>
                        </a:spcBef>
                        <a:spcAft>
                          <a:spcPts val="0"/>
                        </a:spcAft>
                        <a:buNone/>
                      </a:pPr>
                      <a:r>
                        <a:rPr lang="en"/>
                        <a:t>Unoriginal photos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Photos are their own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3" name="Google Shape;343;p35"/>
          <p:cNvSpPr txBox="1"/>
          <p:nvPr/>
        </p:nvSpPr>
        <p:spPr>
          <a:xfrm>
            <a:off x="558125" y="1087550"/>
            <a:ext cx="3516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Exhibit A:</a:t>
            </a:r>
            <a:endParaRPr sz="1200">
              <a:solidFill>
                <a:schemeClr val="dk1"/>
              </a:solidFill>
              <a:latin typeface="Cairo"/>
              <a:ea typeface="Cairo"/>
              <a:cs typeface="Cairo"/>
              <a:sym typeface="Cairo"/>
            </a:endParaRPr>
          </a:p>
        </p:txBody>
      </p:sp>
      <p:pic>
        <p:nvPicPr>
          <p:cNvPr id="344" name="Google Shape;344;p35"/>
          <p:cNvPicPr preferRelativeResize="0"/>
          <p:nvPr/>
        </p:nvPicPr>
        <p:blipFill>
          <a:blip r:embed="rId3">
            <a:alphaModFix/>
          </a:blip>
          <a:stretch>
            <a:fillRect/>
          </a:stretch>
        </p:blipFill>
        <p:spPr>
          <a:xfrm>
            <a:off x="3459812" y="1853800"/>
            <a:ext cx="1404500" cy="304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438900" y="91525"/>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Labelling Users: Binary</a:t>
            </a:r>
            <a:endParaRPr/>
          </a:p>
        </p:txBody>
      </p:sp>
      <p:sp>
        <p:nvSpPr>
          <p:cNvPr id="350" name="Google Shape;350;p36"/>
          <p:cNvSpPr txBox="1"/>
          <p:nvPr/>
        </p:nvSpPr>
        <p:spPr>
          <a:xfrm>
            <a:off x="1391261" y="1328716"/>
            <a:ext cx="978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Fake Users</a:t>
            </a:r>
            <a:endParaRPr sz="1200">
              <a:solidFill>
                <a:schemeClr val="dk1"/>
              </a:solidFill>
              <a:latin typeface="Cairo"/>
              <a:ea typeface="Cairo"/>
              <a:cs typeface="Cairo"/>
              <a:sym typeface="Cairo"/>
            </a:endParaRPr>
          </a:p>
        </p:txBody>
      </p:sp>
      <p:sp>
        <p:nvSpPr>
          <p:cNvPr id="351" name="Google Shape;351;p36"/>
          <p:cNvSpPr txBox="1"/>
          <p:nvPr/>
        </p:nvSpPr>
        <p:spPr>
          <a:xfrm>
            <a:off x="3725522" y="1342799"/>
            <a:ext cx="8730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Real Users</a:t>
            </a:r>
            <a:endParaRPr sz="1200">
              <a:solidFill>
                <a:schemeClr val="dk1"/>
              </a:solidFill>
              <a:latin typeface="Cairo"/>
              <a:ea typeface="Cairo"/>
              <a:cs typeface="Cairo"/>
              <a:sym typeface="Cairo"/>
            </a:endParaRPr>
          </a:p>
        </p:txBody>
      </p:sp>
      <p:sp>
        <p:nvSpPr>
          <p:cNvPr id="352" name="Google Shape;352;p36"/>
          <p:cNvSpPr txBox="1"/>
          <p:nvPr/>
        </p:nvSpPr>
        <p:spPr>
          <a:xfrm>
            <a:off x="5644150" y="853075"/>
            <a:ext cx="2957700" cy="36432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graphicFrame>
        <p:nvGraphicFramePr>
          <p:cNvPr id="353" name="Google Shape;353;p36"/>
          <p:cNvGraphicFramePr/>
          <p:nvPr/>
        </p:nvGraphicFramePr>
        <p:xfrm>
          <a:off x="5445950" y="699150"/>
          <a:ext cx="3000000" cy="3000000"/>
        </p:xfrm>
        <a:graphic>
          <a:graphicData uri="http://schemas.openxmlformats.org/drawingml/2006/table">
            <a:tbl>
              <a:tblPr>
                <a:noFill/>
                <a:tableStyleId>{2D0A8F32-8091-4A9D-917A-47FFCEC36BC9}</a:tableStyleId>
              </a:tblPr>
              <a:tblGrid>
                <a:gridCol w="1448975"/>
                <a:gridCol w="1448975"/>
              </a:tblGrid>
              <a:tr h="649550">
                <a:tc>
                  <a:txBody>
                    <a:bodyPr/>
                    <a:lstStyle/>
                    <a:p>
                      <a:pPr indent="0" lvl="0" marL="0" rtl="0" algn="ctr">
                        <a:spcBef>
                          <a:spcPts val="0"/>
                        </a:spcBef>
                        <a:spcAft>
                          <a:spcPts val="0"/>
                        </a:spcAft>
                        <a:buNone/>
                      </a:pPr>
                      <a:r>
                        <a:rPr lang="en"/>
                        <a:t>Fake Users</a:t>
                      </a:r>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a:t>Real Users</a:t>
                      </a:r>
                      <a:endParaRPr/>
                    </a:p>
                  </a:txBody>
                  <a:tcPr marT="91425" marB="91425" marR="91425" marL="91425" anchor="ctr">
                    <a:solidFill>
                      <a:schemeClr val="dk2"/>
                    </a:solidFill>
                  </a:tcPr>
                </a:tc>
              </a:tr>
              <a:tr h="649550">
                <a:tc>
                  <a:txBody>
                    <a:bodyPr/>
                    <a:lstStyle/>
                    <a:p>
                      <a:pPr indent="0" lvl="0" marL="0" rtl="0" algn="ctr">
                        <a:spcBef>
                          <a:spcPts val="0"/>
                        </a:spcBef>
                        <a:spcAft>
                          <a:spcPts val="0"/>
                        </a:spcAft>
                        <a:buNone/>
                      </a:pPr>
                      <a:r>
                        <a:rPr lang="en"/>
                        <a:t>Zero seller reviews </a:t>
                      </a:r>
                      <a:endParaRPr/>
                    </a:p>
                  </a:txBody>
                  <a:tcPr marT="91425" marB="91425" marR="91425" marL="91425" anchor="ctr"/>
                </a:tc>
                <a:tc>
                  <a:txBody>
                    <a:bodyPr/>
                    <a:lstStyle/>
                    <a:p>
                      <a:pPr indent="0" lvl="0" marL="0" rtl="0" algn="ctr">
                        <a:spcBef>
                          <a:spcPts val="0"/>
                        </a:spcBef>
                        <a:spcAft>
                          <a:spcPts val="0"/>
                        </a:spcAft>
                        <a:buNone/>
                      </a:pPr>
                      <a:r>
                        <a:rPr lang="en"/>
                        <a:t>Many seller reviews</a:t>
                      </a:r>
                      <a:endParaRPr/>
                    </a:p>
                  </a:txBody>
                  <a:tcPr marT="91425" marB="91425" marR="91425" marL="91425" anchor="ctr"/>
                </a:tc>
              </a:tr>
              <a:tr h="649550">
                <a:tc>
                  <a:txBody>
                    <a:bodyPr/>
                    <a:lstStyle/>
                    <a:p>
                      <a:pPr indent="0" lvl="0" marL="0" rtl="0" algn="ctr">
                        <a:spcBef>
                          <a:spcPts val="0"/>
                        </a:spcBef>
                        <a:spcAft>
                          <a:spcPts val="0"/>
                        </a:spcAft>
                        <a:buNone/>
                      </a:pPr>
                      <a:r>
                        <a:rPr lang="en"/>
                        <a:t>Few or no sold products</a:t>
                      </a:r>
                      <a:endParaRPr/>
                    </a:p>
                  </a:txBody>
                  <a:tcPr marT="91425" marB="91425" marR="91425" marL="91425" anchor="ctr"/>
                </a:tc>
                <a:tc>
                  <a:txBody>
                    <a:bodyPr/>
                    <a:lstStyle/>
                    <a:p>
                      <a:pPr indent="0" lvl="0" marL="0" rtl="0" algn="ctr">
                        <a:spcBef>
                          <a:spcPts val="0"/>
                        </a:spcBef>
                        <a:spcAft>
                          <a:spcPts val="0"/>
                        </a:spcAft>
                        <a:buNone/>
                      </a:pPr>
                      <a:r>
                        <a:rPr lang="en"/>
                        <a:t>Many sold products</a:t>
                      </a:r>
                      <a:endParaRPr/>
                    </a:p>
                  </a:txBody>
                  <a:tcPr marT="91425" marB="91425" marR="91425" marL="91425" anchor="ctr"/>
                </a:tc>
              </a:tr>
              <a:tr h="649550">
                <a:tc>
                  <a:txBody>
                    <a:bodyPr/>
                    <a:lstStyle/>
                    <a:p>
                      <a:pPr indent="0" lvl="0" marL="0" rtl="0" algn="ctr">
                        <a:spcBef>
                          <a:spcPts val="0"/>
                        </a:spcBef>
                        <a:spcAft>
                          <a:spcPts val="0"/>
                        </a:spcAft>
                        <a:buNone/>
                      </a:pPr>
                      <a:r>
                        <a:rPr lang="en"/>
                        <a:t>Different backgrounds</a:t>
                      </a:r>
                      <a:endParaRPr/>
                    </a:p>
                  </a:txBody>
                  <a:tcPr marT="91425" marB="91425" marR="91425" marL="91425" anchor="ctr"/>
                </a:tc>
                <a:tc>
                  <a:txBody>
                    <a:bodyPr/>
                    <a:lstStyle/>
                    <a:p>
                      <a:pPr indent="0" lvl="0" marL="0" rtl="0" algn="ctr">
                        <a:spcBef>
                          <a:spcPts val="0"/>
                        </a:spcBef>
                        <a:spcAft>
                          <a:spcPts val="0"/>
                        </a:spcAft>
                        <a:buNone/>
                      </a:pPr>
                      <a:r>
                        <a:rPr lang="en"/>
                        <a:t>Cohesive backgrounds</a:t>
                      </a:r>
                      <a:endParaRPr/>
                    </a:p>
                  </a:txBody>
                  <a:tcPr marT="91425" marB="91425" marR="91425" marL="91425" anchor="ctr"/>
                </a:tc>
              </a:tr>
              <a:tr h="649550">
                <a:tc>
                  <a:txBody>
                    <a:bodyPr/>
                    <a:lstStyle/>
                    <a:p>
                      <a:pPr indent="0" lvl="0" marL="0" rtl="0" algn="ctr">
                        <a:spcBef>
                          <a:spcPts val="0"/>
                        </a:spcBef>
                        <a:spcAft>
                          <a:spcPts val="0"/>
                        </a:spcAft>
                        <a:buNone/>
                      </a:pPr>
                      <a:r>
                        <a:rPr lang="en"/>
                        <a:t>Suspicious pricing</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Believable pricing</a:t>
                      </a:r>
                      <a:endParaRPr/>
                    </a:p>
                  </a:txBody>
                  <a:tcPr marT="91425" marB="91425" marR="91425" marL="91425" anchor="ctr">
                    <a:lnB cap="flat" cmpd="sng" w="9525">
                      <a:solidFill>
                        <a:srgbClr val="9E9E9E"/>
                      </a:solidFill>
                      <a:prstDash val="solid"/>
                      <a:round/>
                      <a:headEnd len="sm" w="sm" type="none"/>
                      <a:tailEnd len="sm" w="sm" type="none"/>
                    </a:lnB>
                  </a:tcPr>
                </a:tc>
              </a:tr>
              <a:tr h="649550">
                <a:tc>
                  <a:txBody>
                    <a:bodyPr/>
                    <a:lstStyle/>
                    <a:p>
                      <a:pPr indent="0" lvl="0" marL="0" rtl="0" algn="ctr">
                        <a:spcBef>
                          <a:spcPts val="0"/>
                        </a:spcBef>
                        <a:spcAft>
                          <a:spcPts val="0"/>
                        </a:spcAft>
                        <a:buNone/>
                      </a:pPr>
                      <a:r>
                        <a:rPr lang="en"/>
                        <a:t>Unoriginal photos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Photos are their own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4" name="Google Shape;354;p36"/>
          <p:cNvSpPr txBox="1"/>
          <p:nvPr/>
        </p:nvSpPr>
        <p:spPr>
          <a:xfrm>
            <a:off x="558125" y="1087550"/>
            <a:ext cx="3516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Exhibit A:</a:t>
            </a:r>
            <a:endParaRPr sz="1200">
              <a:solidFill>
                <a:schemeClr val="dk1"/>
              </a:solidFill>
              <a:latin typeface="Cairo"/>
              <a:ea typeface="Cairo"/>
              <a:cs typeface="Cairo"/>
              <a:sym typeface="Cairo"/>
            </a:endParaRPr>
          </a:p>
        </p:txBody>
      </p:sp>
      <p:pic>
        <p:nvPicPr>
          <p:cNvPr id="355" name="Google Shape;355;p36"/>
          <p:cNvPicPr preferRelativeResize="0"/>
          <p:nvPr/>
        </p:nvPicPr>
        <p:blipFill>
          <a:blip r:embed="rId3">
            <a:alphaModFix/>
          </a:blip>
          <a:stretch>
            <a:fillRect/>
          </a:stretch>
        </p:blipFill>
        <p:spPr>
          <a:xfrm>
            <a:off x="3459812" y="1853800"/>
            <a:ext cx="1404500" cy="304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38900" y="91525"/>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Labelling Users: Binary</a:t>
            </a:r>
            <a:endParaRPr/>
          </a:p>
        </p:txBody>
      </p:sp>
      <p:grpSp>
        <p:nvGrpSpPr>
          <p:cNvPr id="361" name="Google Shape;361;p37"/>
          <p:cNvGrpSpPr/>
          <p:nvPr/>
        </p:nvGrpSpPr>
        <p:grpSpPr>
          <a:xfrm>
            <a:off x="438893" y="1529391"/>
            <a:ext cx="2559905" cy="2559905"/>
            <a:chOff x="1072225" y="1394150"/>
            <a:chExt cx="3019824" cy="3019824"/>
          </a:xfrm>
        </p:grpSpPr>
        <p:pic>
          <p:nvPicPr>
            <p:cNvPr id="362" name="Google Shape;362;p37"/>
            <p:cNvPicPr preferRelativeResize="0"/>
            <p:nvPr/>
          </p:nvPicPr>
          <p:blipFill>
            <a:blip r:embed="rId3">
              <a:alphaModFix/>
            </a:blip>
            <a:stretch>
              <a:fillRect/>
            </a:stretch>
          </p:blipFill>
          <p:spPr>
            <a:xfrm>
              <a:off x="1072225" y="1394150"/>
              <a:ext cx="3019824" cy="3019824"/>
            </a:xfrm>
            <a:prstGeom prst="rect">
              <a:avLst/>
            </a:prstGeom>
            <a:noFill/>
            <a:ln>
              <a:noFill/>
            </a:ln>
          </p:spPr>
        </p:pic>
        <p:sp>
          <p:nvSpPr>
            <p:cNvPr id="363" name="Google Shape;363;p37"/>
            <p:cNvSpPr txBox="1"/>
            <p:nvPr/>
          </p:nvSpPr>
          <p:spPr>
            <a:xfrm>
              <a:off x="2208350" y="1394150"/>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Fake Users</a:t>
              </a:r>
              <a:endParaRPr sz="1200">
                <a:solidFill>
                  <a:schemeClr val="dk1"/>
                </a:solidFill>
                <a:latin typeface="Cairo"/>
                <a:ea typeface="Cairo"/>
                <a:cs typeface="Cairo"/>
                <a:sym typeface="Cairo"/>
              </a:endParaRPr>
            </a:p>
          </p:txBody>
        </p:sp>
      </p:grpSp>
      <p:grpSp>
        <p:nvGrpSpPr>
          <p:cNvPr id="364" name="Google Shape;364;p37"/>
          <p:cNvGrpSpPr/>
          <p:nvPr/>
        </p:nvGrpSpPr>
        <p:grpSpPr>
          <a:xfrm>
            <a:off x="2910978" y="1529411"/>
            <a:ext cx="2283893" cy="2378676"/>
            <a:chOff x="4651375" y="1394150"/>
            <a:chExt cx="3019824" cy="3145149"/>
          </a:xfrm>
        </p:grpSpPr>
        <p:pic>
          <p:nvPicPr>
            <p:cNvPr id="365" name="Google Shape;365;p37"/>
            <p:cNvPicPr preferRelativeResize="0"/>
            <p:nvPr/>
          </p:nvPicPr>
          <p:blipFill>
            <a:blip r:embed="rId3">
              <a:alphaModFix/>
            </a:blip>
            <a:stretch>
              <a:fillRect/>
            </a:stretch>
          </p:blipFill>
          <p:spPr>
            <a:xfrm>
              <a:off x="4651375" y="1519475"/>
              <a:ext cx="3019824" cy="3019824"/>
            </a:xfrm>
            <a:prstGeom prst="rect">
              <a:avLst/>
            </a:prstGeom>
            <a:noFill/>
            <a:ln>
              <a:noFill/>
            </a:ln>
          </p:spPr>
        </p:pic>
        <p:sp>
          <p:nvSpPr>
            <p:cNvPr id="366" name="Google Shape;366;p37"/>
            <p:cNvSpPr/>
            <p:nvPr/>
          </p:nvSpPr>
          <p:spPr>
            <a:xfrm>
              <a:off x="4970888" y="1838988"/>
              <a:ext cx="2380800" cy="2380800"/>
            </a:xfrm>
            <a:prstGeom prst="noSmoking">
              <a:avLst>
                <a:gd fmla="val 757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67" name="Google Shape;367;p37"/>
            <p:cNvSpPr txBox="1"/>
            <p:nvPr/>
          </p:nvSpPr>
          <p:spPr>
            <a:xfrm>
              <a:off x="5728388" y="1394150"/>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Real Users</a:t>
              </a:r>
              <a:endParaRPr sz="1200">
                <a:solidFill>
                  <a:schemeClr val="dk1"/>
                </a:solidFill>
                <a:latin typeface="Cairo"/>
                <a:ea typeface="Cairo"/>
                <a:cs typeface="Cairo"/>
                <a:sym typeface="Cairo"/>
              </a:endParaRPr>
            </a:p>
          </p:txBody>
        </p:sp>
      </p:grpSp>
      <p:sp>
        <p:nvSpPr>
          <p:cNvPr id="368" name="Google Shape;368;p37"/>
          <p:cNvSpPr txBox="1"/>
          <p:nvPr/>
        </p:nvSpPr>
        <p:spPr>
          <a:xfrm>
            <a:off x="5644150" y="853075"/>
            <a:ext cx="2957700" cy="36432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graphicFrame>
        <p:nvGraphicFramePr>
          <p:cNvPr id="369" name="Google Shape;369;p37"/>
          <p:cNvGraphicFramePr/>
          <p:nvPr/>
        </p:nvGraphicFramePr>
        <p:xfrm>
          <a:off x="5445950" y="699150"/>
          <a:ext cx="3000000" cy="3000000"/>
        </p:xfrm>
        <a:graphic>
          <a:graphicData uri="http://schemas.openxmlformats.org/drawingml/2006/table">
            <a:tbl>
              <a:tblPr>
                <a:noFill/>
                <a:tableStyleId>{2D0A8F32-8091-4A9D-917A-47FFCEC36BC9}</a:tableStyleId>
              </a:tblPr>
              <a:tblGrid>
                <a:gridCol w="1448975"/>
                <a:gridCol w="1448975"/>
              </a:tblGrid>
              <a:tr h="649550">
                <a:tc>
                  <a:txBody>
                    <a:bodyPr/>
                    <a:lstStyle/>
                    <a:p>
                      <a:pPr indent="0" lvl="0" marL="0" rtl="0" algn="ctr">
                        <a:spcBef>
                          <a:spcPts val="0"/>
                        </a:spcBef>
                        <a:spcAft>
                          <a:spcPts val="0"/>
                        </a:spcAft>
                        <a:buNone/>
                      </a:pPr>
                      <a:r>
                        <a:rPr lang="en"/>
                        <a:t>Fake Users</a:t>
                      </a:r>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a:t>Real Users</a:t>
                      </a:r>
                      <a:endParaRPr/>
                    </a:p>
                  </a:txBody>
                  <a:tcPr marT="91425" marB="91425" marR="91425" marL="91425" anchor="ctr">
                    <a:solidFill>
                      <a:schemeClr val="dk2"/>
                    </a:solidFill>
                  </a:tcPr>
                </a:tc>
              </a:tr>
              <a:tr h="649550">
                <a:tc>
                  <a:txBody>
                    <a:bodyPr/>
                    <a:lstStyle/>
                    <a:p>
                      <a:pPr indent="0" lvl="0" marL="0" rtl="0" algn="ctr">
                        <a:spcBef>
                          <a:spcPts val="0"/>
                        </a:spcBef>
                        <a:spcAft>
                          <a:spcPts val="0"/>
                        </a:spcAft>
                        <a:buNone/>
                      </a:pPr>
                      <a:r>
                        <a:rPr lang="en"/>
                        <a:t>Zero seller reviews </a:t>
                      </a:r>
                      <a:endParaRPr/>
                    </a:p>
                  </a:txBody>
                  <a:tcPr marT="91425" marB="91425" marR="91425" marL="91425" anchor="ctr"/>
                </a:tc>
                <a:tc>
                  <a:txBody>
                    <a:bodyPr/>
                    <a:lstStyle/>
                    <a:p>
                      <a:pPr indent="0" lvl="0" marL="0" rtl="0" algn="ctr">
                        <a:spcBef>
                          <a:spcPts val="0"/>
                        </a:spcBef>
                        <a:spcAft>
                          <a:spcPts val="0"/>
                        </a:spcAft>
                        <a:buNone/>
                      </a:pPr>
                      <a:r>
                        <a:rPr lang="en"/>
                        <a:t>Many seller reviews</a:t>
                      </a:r>
                      <a:endParaRPr/>
                    </a:p>
                  </a:txBody>
                  <a:tcPr marT="91425" marB="91425" marR="91425" marL="91425" anchor="ctr"/>
                </a:tc>
              </a:tr>
              <a:tr h="649550">
                <a:tc>
                  <a:txBody>
                    <a:bodyPr/>
                    <a:lstStyle/>
                    <a:p>
                      <a:pPr indent="0" lvl="0" marL="0" rtl="0" algn="ctr">
                        <a:spcBef>
                          <a:spcPts val="0"/>
                        </a:spcBef>
                        <a:spcAft>
                          <a:spcPts val="0"/>
                        </a:spcAft>
                        <a:buNone/>
                      </a:pPr>
                      <a:r>
                        <a:rPr lang="en"/>
                        <a:t>Few or no sold products</a:t>
                      </a:r>
                      <a:endParaRPr/>
                    </a:p>
                  </a:txBody>
                  <a:tcPr marT="91425" marB="91425" marR="91425" marL="91425" anchor="ctr"/>
                </a:tc>
                <a:tc>
                  <a:txBody>
                    <a:bodyPr/>
                    <a:lstStyle/>
                    <a:p>
                      <a:pPr indent="0" lvl="0" marL="0" rtl="0" algn="ctr">
                        <a:spcBef>
                          <a:spcPts val="0"/>
                        </a:spcBef>
                        <a:spcAft>
                          <a:spcPts val="0"/>
                        </a:spcAft>
                        <a:buNone/>
                      </a:pPr>
                      <a:r>
                        <a:rPr lang="en"/>
                        <a:t>Many sold products</a:t>
                      </a:r>
                      <a:endParaRPr/>
                    </a:p>
                  </a:txBody>
                  <a:tcPr marT="91425" marB="91425" marR="91425" marL="91425" anchor="ctr"/>
                </a:tc>
              </a:tr>
              <a:tr h="649550">
                <a:tc>
                  <a:txBody>
                    <a:bodyPr/>
                    <a:lstStyle/>
                    <a:p>
                      <a:pPr indent="0" lvl="0" marL="0" rtl="0" algn="ctr">
                        <a:spcBef>
                          <a:spcPts val="0"/>
                        </a:spcBef>
                        <a:spcAft>
                          <a:spcPts val="0"/>
                        </a:spcAft>
                        <a:buNone/>
                      </a:pPr>
                      <a:r>
                        <a:rPr lang="en"/>
                        <a:t>Different backgrounds</a:t>
                      </a:r>
                      <a:endParaRPr/>
                    </a:p>
                  </a:txBody>
                  <a:tcPr marT="91425" marB="91425" marR="91425" marL="91425" anchor="ctr"/>
                </a:tc>
                <a:tc>
                  <a:txBody>
                    <a:bodyPr/>
                    <a:lstStyle/>
                    <a:p>
                      <a:pPr indent="0" lvl="0" marL="0" rtl="0" algn="ctr">
                        <a:spcBef>
                          <a:spcPts val="0"/>
                        </a:spcBef>
                        <a:spcAft>
                          <a:spcPts val="0"/>
                        </a:spcAft>
                        <a:buNone/>
                      </a:pPr>
                      <a:r>
                        <a:rPr lang="en"/>
                        <a:t>Cohesive backgrounds</a:t>
                      </a:r>
                      <a:endParaRPr/>
                    </a:p>
                  </a:txBody>
                  <a:tcPr marT="91425" marB="91425" marR="91425" marL="91425" anchor="ctr"/>
                </a:tc>
              </a:tr>
              <a:tr h="649550">
                <a:tc>
                  <a:txBody>
                    <a:bodyPr/>
                    <a:lstStyle/>
                    <a:p>
                      <a:pPr indent="0" lvl="0" marL="0" rtl="0" algn="ctr">
                        <a:spcBef>
                          <a:spcPts val="0"/>
                        </a:spcBef>
                        <a:spcAft>
                          <a:spcPts val="0"/>
                        </a:spcAft>
                        <a:buNone/>
                      </a:pPr>
                      <a:r>
                        <a:rPr lang="en"/>
                        <a:t>Suspicious pricing</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Believable pricing</a:t>
                      </a:r>
                      <a:endParaRPr/>
                    </a:p>
                  </a:txBody>
                  <a:tcPr marT="91425" marB="91425" marR="91425" marL="91425" anchor="ctr">
                    <a:lnB cap="flat" cmpd="sng" w="9525">
                      <a:solidFill>
                        <a:srgbClr val="9E9E9E"/>
                      </a:solidFill>
                      <a:prstDash val="solid"/>
                      <a:round/>
                      <a:headEnd len="sm" w="sm" type="none"/>
                      <a:tailEnd len="sm" w="sm" type="none"/>
                    </a:lnB>
                  </a:tcPr>
                </a:tc>
              </a:tr>
              <a:tr h="649550">
                <a:tc>
                  <a:txBody>
                    <a:bodyPr/>
                    <a:lstStyle/>
                    <a:p>
                      <a:pPr indent="0" lvl="0" marL="0" rtl="0" algn="ctr">
                        <a:spcBef>
                          <a:spcPts val="0"/>
                        </a:spcBef>
                        <a:spcAft>
                          <a:spcPts val="0"/>
                        </a:spcAft>
                        <a:buNone/>
                      </a:pPr>
                      <a:r>
                        <a:rPr lang="en"/>
                        <a:t>Unoriginal photos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Photos are their own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438900" y="91525"/>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Labelling Sellers: Tertiary</a:t>
            </a:r>
            <a:endParaRPr/>
          </a:p>
        </p:txBody>
      </p:sp>
      <p:pic>
        <p:nvPicPr>
          <p:cNvPr id="375" name="Google Shape;375;p38"/>
          <p:cNvPicPr preferRelativeResize="0"/>
          <p:nvPr/>
        </p:nvPicPr>
        <p:blipFill>
          <a:blip r:embed="rId3">
            <a:alphaModFix/>
          </a:blip>
          <a:stretch>
            <a:fillRect/>
          </a:stretch>
        </p:blipFill>
        <p:spPr>
          <a:xfrm>
            <a:off x="53225" y="1394150"/>
            <a:ext cx="3019824" cy="3019824"/>
          </a:xfrm>
          <a:prstGeom prst="rect">
            <a:avLst/>
          </a:prstGeom>
          <a:noFill/>
          <a:ln>
            <a:noFill/>
          </a:ln>
        </p:spPr>
      </p:pic>
      <p:pic>
        <p:nvPicPr>
          <p:cNvPr id="376" name="Google Shape;376;p38"/>
          <p:cNvPicPr preferRelativeResize="0"/>
          <p:nvPr/>
        </p:nvPicPr>
        <p:blipFill>
          <a:blip r:embed="rId3">
            <a:alphaModFix/>
          </a:blip>
          <a:stretch>
            <a:fillRect/>
          </a:stretch>
        </p:blipFill>
        <p:spPr>
          <a:xfrm>
            <a:off x="2947025" y="1456813"/>
            <a:ext cx="3019824" cy="3019824"/>
          </a:xfrm>
          <a:prstGeom prst="rect">
            <a:avLst/>
          </a:prstGeom>
          <a:noFill/>
          <a:ln>
            <a:noFill/>
          </a:ln>
        </p:spPr>
      </p:pic>
      <p:sp>
        <p:nvSpPr>
          <p:cNvPr id="377" name="Google Shape;377;p38"/>
          <p:cNvSpPr/>
          <p:nvPr/>
        </p:nvSpPr>
        <p:spPr>
          <a:xfrm>
            <a:off x="3266538" y="1776325"/>
            <a:ext cx="2380800" cy="2380800"/>
          </a:xfrm>
          <a:prstGeom prst="noSmoking">
            <a:avLst>
              <a:gd fmla="val 757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78" name="Google Shape;378;p38"/>
          <p:cNvSpPr txBox="1"/>
          <p:nvPr/>
        </p:nvSpPr>
        <p:spPr>
          <a:xfrm>
            <a:off x="1081125" y="1394150"/>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Fake Sellers</a:t>
            </a:r>
            <a:endParaRPr sz="1200">
              <a:solidFill>
                <a:schemeClr val="dk1"/>
              </a:solidFill>
              <a:latin typeface="Cairo"/>
              <a:ea typeface="Cairo"/>
              <a:cs typeface="Cairo"/>
              <a:sym typeface="Cairo"/>
            </a:endParaRPr>
          </a:p>
        </p:txBody>
      </p:sp>
      <p:sp>
        <p:nvSpPr>
          <p:cNvPr id="379" name="Google Shape;379;p38"/>
          <p:cNvSpPr txBox="1"/>
          <p:nvPr/>
        </p:nvSpPr>
        <p:spPr>
          <a:xfrm>
            <a:off x="4024038" y="1331488"/>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Real Sellers</a:t>
            </a:r>
            <a:endParaRPr sz="1200">
              <a:solidFill>
                <a:schemeClr val="dk1"/>
              </a:solidFill>
              <a:latin typeface="Cairo"/>
              <a:ea typeface="Cairo"/>
              <a:cs typeface="Cairo"/>
              <a:sym typeface="Cai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9"/>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385" name="Google Shape;385;p39"/>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Tree-based models</a:t>
            </a:r>
            <a:endParaRPr/>
          </a:p>
        </p:txBody>
      </p:sp>
      <p:sp>
        <p:nvSpPr>
          <p:cNvPr id="386" name="Google Shape;386;p39"/>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387" name="Google Shape;387;p39"/>
          <p:cNvGrpSpPr/>
          <p:nvPr/>
        </p:nvGrpSpPr>
        <p:grpSpPr>
          <a:xfrm rot="756538">
            <a:off x="5159567" y="-1610422"/>
            <a:ext cx="4574157" cy="3479412"/>
            <a:chOff x="1522650" y="1117750"/>
            <a:chExt cx="4574075" cy="3479350"/>
          </a:xfrm>
        </p:grpSpPr>
        <p:sp>
          <p:nvSpPr>
            <p:cNvPr id="388" name="Google Shape;388;p3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438900" y="-115900"/>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395" name="Google Shape;395;p40"/>
          <p:cNvSpPr txBox="1"/>
          <p:nvPr/>
        </p:nvSpPr>
        <p:spPr>
          <a:xfrm>
            <a:off x="802450" y="1088200"/>
            <a:ext cx="7010700" cy="382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Drop columns with missing values</a:t>
            </a:r>
            <a:endParaRPr sz="1800">
              <a:solidFill>
                <a:schemeClr val="dk1"/>
              </a:solidFill>
              <a:latin typeface="Space Grotesk"/>
              <a:ea typeface="Space Grotesk"/>
              <a:cs typeface="Space Grotesk"/>
              <a:sym typeface="Space Grotesk"/>
            </a:endParaRPr>
          </a:p>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Drop columns with Unique values at all rows</a:t>
            </a:r>
            <a:endParaRPr sz="1800">
              <a:solidFill>
                <a:schemeClr val="dk1"/>
              </a:solidFill>
              <a:latin typeface="Space Grotesk"/>
              <a:ea typeface="Space Grotesk"/>
              <a:cs typeface="Space Grotesk"/>
              <a:sym typeface="Space Grotesk"/>
            </a:endParaRPr>
          </a:p>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Convert all features in to correct data type</a:t>
            </a:r>
            <a:endParaRPr sz="1800">
              <a:solidFill>
                <a:schemeClr val="dk1"/>
              </a:solidFill>
              <a:latin typeface="Space Grotesk"/>
              <a:ea typeface="Space Grotesk"/>
              <a:cs typeface="Space Grotesk"/>
              <a:sym typeface="Space Grotesk"/>
            </a:endParaRPr>
          </a:p>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One-hot encoding categorical features</a:t>
            </a:r>
            <a:endParaRPr sz="1800">
              <a:solidFill>
                <a:schemeClr val="dk1"/>
              </a:solidFill>
              <a:latin typeface="Space Grotesk"/>
              <a:ea typeface="Space Grotesk"/>
              <a:cs typeface="Space Grotesk"/>
              <a:sym typeface="Space Grotesk"/>
            </a:endParaRPr>
          </a:p>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Use Bag of Words feature</a:t>
            </a:r>
            <a:endParaRPr sz="1800">
              <a:solidFill>
                <a:schemeClr val="dk1"/>
              </a:solidFill>
              <a:latin typeface="Space Grotesk"/>
              <a:ea typeface="Space Grotesk"/>
              <a:cs typeface="Space Grotesk"/>
              <a:sym typeface="Space Grotesk"/>
            </a:endParaRPr>
          </a:p>
          <a:p>
            <a:pPr indent="-342900" lvl="1" marL="9144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Merge all description into single string</a:t>
            </a:r>
            <a:endParaRPr sz="1800">
              <a:solidFill>
                <a:schemeClr val="dk1"/>
              </a:solidFill>
              <a:latin typeface="Space Grotesk"/>
              <a:ea typeface="Space Grotesk"/>
              <a:cs typeface="Space Grotesk"/>
              <a:sym typeface="Space Grotesk"/>
            </a:endParaRPr>
          </a:p>
          <a:p>
            <a:pPr indent="-342900" lvl="1" marL="9144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Remove </a:t>
            </a:r>
            <a:r>
              <a:rPr lang="en" sz="1800">
                <a:solidFill>
                  <a:schemeClr val="dk1"/>
                </a:solidFill>
                <a:latin typeface="Space Grotesk"/>
                <a:ea typeface="Space Grotesk"/>
                <a:cs typeface="Space Grotesk"/>
                <a:sym typeface="Space Grotesk"/>
              </a:rPr>
              <a:t>punctuations</a:t>
            </a:r>
            <a:endParaRPr sz="1800">
              <a:solidFill>
                <a:schemeClr val="dk1"/>
              </a:solidFill>
              <a:latin typeface="Space Grotesk"/>
              <a:ea typeface="Space Grotesk"/>
              <a:cs typeface="Space Grotesk"/>
              <a:sym typeface="Space Grotesk"/>
            </a:endParaRPr>
          </a:p>
          <a:p>
            <a:pPr indent="-342900" lvl="1" marL="9144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Remove stop words</a:t>
            </a:r>
            <a:endParaRPr sz="1800">
              <a:solidFill>
                <a:schemeClr val="dk1"/>
              </a:solidFill>
              <a:latin typeface="Space Grotesk"/>
              <a:ea typeface="Space Grotesk"/>
              <a:cs typeface="Space Grotesk"/>
              <a:sym typeface="Space Grotesk"/>
            </a:endParaRPr>
          </a:p>
          <a:p>
            <a:pPr indent="-342900" lvl="1" marL="9144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Select 1000 most common words as BOW features</a:t>
            </a:r>
            <a:endParaRPr sz="1800">
              <a:solidFill>
                <a:schemeClr val="dk1"/>
              </a:solidFill>
              <a:latin typeface="Space Grotesk"/>
              <a:ea typeface="Space Grotesk"/>
              <a:cs typeface="Space Grotesk"/>
              <a:sym typeface="Space Grotesk"/>
            </a:endParaRPr>
          </a:p>
          <a:p>
            <a:pPr indent="-342900" lvl="0" marL="457200" rtl="0" algn="l">
              <a:spcBef>
                <a:spcPts val="0"/>
              </a:spcBef>
              <a:spcAft>
                <a:spcPts val="0"/>
              </a:spcAft>
              <a:buClr>
                <a:schemeClr val="dk1"/>
              </a:buClr>
              <a:buSzPts val="1800"/>
              <a:buFont typeface="Space Grotesk"/>
              <a:buChar char="●"/>
            </a:pPr>
            <a:r>
              <a:rPr lang="en" sz="1800">
                <a:solidFill>
                  <a:schemeClr val="dk1"/>
                </a:solidFill>
                <a:latin typeface="Space Grotesk"/>
                <a:ea typeface="Space Grotesk"/>
                <a:cs typeface="Space Grotesk"/>
                <a:sym typeface="Space Grotesk"/>
              </a:rPr>
              <a:t>70-30 Train test split</a:t>
            </a:r>
            <a:endParaRPr sz="18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8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1800">
                <a:solidFill>
                  <a:schemeClr val="dk1"/>
                </a:solidFill>
                <a:latin typeface="Space Grotesk"/>
                <a:ea typeface="Space Grotesk"/>
                <a:cs typeface="Space Grotesk"/>
                <a:sym typeface="Space Grotesk"/>
              </a:rPr>
              <a:t>The combination of </a:t>
            </a:r>
            <a:r>
              <a:rPr lang="en" sz="1800">
                <a:solidFill>
                  <a:schemeClr val="dk1"/>
                </a:solidFill>
                <a:latin typeface="Space Grotesk"/>
                <a:ea typeface="Space Grotesk"/>
                <a:cs typeface="Space Grotesk"/>
                <a:sym typeface="Space Grotesk"/>
              </a:rPr>
              <a:t>numerical, one-hot-encoded categorical and BOW features are used to train Tree-based Models.</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idx="4" type="subTitle"/>
          </p:nvPr>
        </p:nvSpPr>
        <p:spPr>
          <a:xfrm>
            <a:off x="3458527" y="19386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401" name="Google Shape;401;p41"/>
          <p:cNvSpPr txBox="1"/>
          <p:nvPr>
            <p:ph type="title"/>
          </p:nvPr>
        </p:nvSpPr>
        <p:spPr>
          <a:xfrm>
            <a:off x="9568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Tree Models</a:t>
            </a:r>
            <a:endParaRPr/>
          </a:p>
        </p:txBody>
      </p:sp>
      <p:sp>
        <p:nvSpPr>
          <p:cNvPr id="402" name="Google Shape;402;p41"/>
          <p:cNvSpPr txBox="1"/>
          <p:nvPr>
            <p:ph idx="1" type="subTitle"/>
          </p:nvPr>
        </p:nvSpPr>
        <p:spPr>
          <a:xfrm>
            <a:off x="3458526" y="2374224"/>
            <a:ext cx="2424300" cy="152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Ensemble method consisting of many </a:t>
            </a:r>
            <a:r>
              <a:rPr lang="en"/>
              <a:t>decision</a:t>
            </a:r>
            <a:r>
              <a:rPr lang="en"/>
              <a:t> trees</a:t>
            </a:r>
            <a:endParaRPr/>
          </a:p>
          <a:p>
            <a:pPr indent="-304800" lvl="0" marL="457200" rtl="0" algn="l">
              <a:spcBef>
                <a:spcPts val="0"/>
              </a:spcBef>
              <a:spcAft>
                <a:spcPts val="0"/>
              </a:spcAft>
              <a:buSzPts val="1200"/>
              <a:buChar char="●"/>
            </a:pPr>
            <a:r>
              <a:rPr lang="en"/>
              <a:t>Reduces variance and chance of overfitting</a:t>
            </a:r>
            <a:endParaRPr/>
          </a:p>
          <a:p>
            <a:pPr indent="-304800" lvl="0" marL="457200" rtl="0" algn="l">
              <a:spcBef>
                <a:spcPts val="0"/>
              </a:spcBef>
              <a:spcAft>
                <a:spcPts val="0"/>
              </a:spcAft>
              <a:buSzPts val="1200"/>
              <a:buChar char="●"/>
            </a:pPr>
            <a:r>
              <a:rPr lang="en"/>
              <a:t>Uses simple average of trees to get final result</a:t>
            </a:r>
            <a:endParaRPr/>
          </a:p>
        </p:txBody>
      </p:sp>
      <p:sp>
        <p:nvSpPr>
          <p:cNvPr id="403" name="Google Shape;403;p41"/>
          <p:cNvSpPr txBox="1"/>
          <p:nvPr>
            <p:ph idx="2" type="subTitle"/>
          </p:nvPr>
        </p:nvSpPr>
        <p:spPr>
          <a:xfrm>
            <a:off x="815413" y="2374224"/>
            <a:ext cx="2424300" cy="152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Simplest tree model</a:t>
            </a:r>
            <a:endParaRPr/>
          </a:p>
          <a:p>
            <a:pPr indent="-304800" lvl="0" marL="457200" rtl="0" algn="l">
              <a:spcBef>
                <a:spcPts val="0"/>
              </a:spcBef>
              <a:spcAft>
                <a:spcPts val="0"/>
              </a:spcAft>
              <a:buSzPts val="1200"/>
              <a:buChar char="●"/>
            </a:pPr>
            <a:r>
              <a:rPr lang="en"/>
              <a:t>Fastest model to build and run</a:t>
            </a:r>
            <a:endParaRPr/>
          </a:p>
          <a:p>
            <a:pPr indent="-304800" lvl="0" marL="457200" rtl="0" algn="l">
              <a:spcBef>
                <a:spcPts val="0"/>
              </a:spcBef>
              <a:spcAft>
                <a:spcPts val="0"/>
              </a:spcAft>
              <a:buSzPts val="1200"/>
              <a:buChar char="●"/>
            </a:pPr>
            <a:r>
              <a:rPr lang="en"/>
              <a:t>Easy to interpret</a:t>
            </a:r>
            <a:endParaRPr/>
          </a:p>
          <a:p>
            <a:pPr indent="-304800" lvl="0" marL="457200" rtl="0" algn="l">
              <a:spcBef>
                <a:spcPts val="0"/>
              </a:spcBef>
              <a:spcAft>
                <a:spcPts val="0"/>
              </a:spcAft>
              <a:buSzPts val="1200"/>
              <a:buChar char="●"/>
            </a:pPr>
            <a:r>
              <a:rPr lang="en"/>
              <a:t>Prone to overfitting</a:t>
            </a:r>
            <a:endParaRPr/>
          </a:p>
        </p:txBody>
      </p:sp>
      <p:sp>
        <p:nvSpPr>
          <p:cNvPr id="404" name="Google Shape;404;p41"/>
          <p:cNvSpPr txBox="1"/>
          <p:nvPr>
            <p:ph idx="3" type="subTitle"/>
          </p:nvPr>
        </p:nvSpPr>
        <p:spPr>
          <a:xfrm>
            <a:off x="815413" y="19386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sp>
        <p:nvSpPr>
          <p:cNvPr id="405" name="Google Shape;405;p41"/>
          <p:cNvSpPr txBox="1"/>
          <p:nvPr>
            <p:ph idx="4" type="subTitle"/>
          </p:nvPr>
        </p:nvSpPr>
        <p:spPr>
          <a:xfrm>
            <a:off x="6236527" y="19386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Boosting </a:t>
            </a:r>
            <a:endParaRPr/>
          </a:p>
          <a:p>
            <a:pPr indent="0" lvl="0" marL="0" rtl="0" algn="l">
              <a:spcBef>
                <a:spcPts val="0"/>
              </a:spcBef>
              <a:spcAft>
                <a:spcPts val="0"/>
              </a:spcAft>
              <a:buNone/>
            </a:pPr>
            <a:r>
              <a:rPr lang="en"/>
              <a:t>&amp; XGboost</a:t>
            </a:r>
            <a:endParaRPr/>
          </a:p>
        </p:txBody>
      </p:sp>
      <p:sp>
        <p:nvSpPr>
          <p:cNvPr id="406" name="Google Shape;406;p41"/>
          <p:cNvSpPr txBox="1"/>
          <p:nvPr>
            <p:ph idx="1" type="subTitle"/>
          </p:nvPr>
        </p:nvSpPr>
        <p:spPr>
          <a:xfrm>
            <a:off x="6236526" y="2374224"/>
            <a:ext cx="2424300" cy="152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Ensemble method of multiple trees that uses boosting</a:t>
            </a:r>
            <a:endParaRPr/>
          </a:p>
          <a:p>
            <a:pPr indent="-304800" lvl="0" marL="457200" rtl="0" algn="l">
              <a:spcBef>
                <a:spcPts val="0"/>
              </a:spcBef>
              <a:spcAft>
                <a:spcPts val="0"/>
              </a:spcAft>
              <a:buSzPts val="1200"/>
              <a:buChar char="●"/>
            </a:pPr>
            <a:r>
              <a:rPr lang="en"/>
              <a:t>Adds to model one tree at a time, minimizing loss</a:t>
            </a:r>
            <a:endParaRPr/>
          </a:p>
          <a:p>
            <a:pPr indent="-304800" lvl="0" marL="457200" rtl="0" algn="l">
              <a:spcBef>
                <a:spcPts val="0"/>
              </a:spcBef>
              <a:spcAft>
                <a:spcPts val="0"/>
              </a:spcAft>
              <a:buSzPts val="1200"/>
              <a:buChar char="●"/>
            </a:pPr>
            <a:r>
              <a:rPr lang="en"/>
              <a:t>More difficult to tune hyperparameters</a:t>
            </a:r>
            <a:endParaRPr/>
          </a:p>
          <a:p>
            <a:pPr indent="-304800" lvl="0" marL="457200" rtl="0" algn="l">
              <a:spcBef>
                <a:spcPts val="0"/>
              </a:spcBef>
              <a:spcAft>
                <a:spcPts val="0"/>
              </a:spcAft>
              <a:buSzPts val="1200"/>
              <a:buChar char="●"/>
            </a:pPr>
            <a:r>
              <a:rPr lang="en"/>
              <a:t>Often performs better on unbalanced data</a:t>
            </a:r>
            <a:endParaRPr/>
          </a:p>
          <a:p>
            <a:pPr indent="-304800" lvl="0" marL="457200" rtl="0" algn="l">
              <a:spcBef>
                <a:spcPts val="0"/>
              </a:spcBef>
              <a:spcAft>
                <a:spcPts val="0"/>
              </a:spcAft>
              <a:buSzPts val="1200"/>
              <a:buChar char="●"/>
            </a:pPr>
            <a:r>
              <a:rPr lang="en"/>
              <a:t>XGboost perform regularization.</a:t>
            </a:r>
            <a:endParaRPr/>
          </a:p>
        </p:txBody>
      </p:sp>
      <p:sp>
        <p:nvSpPr>
          <p:cNvPr id="407" name="Google Shape;407;p41"/>
          <p:cNvSpPr txBox="1"/>
          <p:nvPr>
            <p:ph idx="1" type="subTitle"/>
          </p:nvPr>
        </p:nvSpPr>
        <p:spPr>
          <a:xfrm>
            <a:off x="886125" y="1246125"/>
            <a:ext cx="77040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our </a:t>
            </a:r>
            <a:r>
              <a:rPr lang="en"/>
              <a:t>question</a:t>
            </a:r>
            <a:r>
              <a:rPr lang="en"/>
              <a:t> is a classification problem with many variables, we first chose to use tree-based methods</a:t>
            </a:r>
            <a:endParaRPr/>
          </a:p>
        </p:txBody>
      </p:sp>
      <p:sp>
        <p:nvSpPr>
          <p:cNvPr id="408" name="Google Shape;408;p41"/>
          <p:cNvSpPr/>
          <p:nvPr/>
        </p:nvSpPr>
        <p:spPr>
          <a:xfrm flipH="1" rot="4659980">
            <a:off x="-735607" y="5126264"/>
            <a:ext cx="2417325" cy="1058328"/>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idx="4" type="subTitle"/>
          </p:nvPr>
        </p:nvSpPr>
        <p:spPr>
          <a:xfrm>
            <a:off x="3292402" y="1213642"/>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414" name="Google Shape;414;p42"/>
          <p:cNvSpPr txBox="1"/>
          <p:nvPr>
            <p:ph type="title"/>
          </p:nvPr>
        </p:nvSpPr>
        <p:spPr>
          <a:xfrm>
            <a:off x="652550" y="454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a:t>
            </a:r>
            <a:endParaRPr/>
          </a:p>
        </p:txBody>
      </p:sp>
      <p:sp>
        <p:nvSpPr>
          <p:cNvPr id="415" name="Google Shape;415;p42"/>
          <p:cNvSpPr txBox="1"/>
          <p:nvPr>
            <p:ph idx="3" type="subTitle"/>
          </p:nvPr>
        </p:nvSpPr>
        <p:spPr>
          <a:xfrm>
            <a:off x="649288" y="1213642"/>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sp>
        <p:nvSpPr>
          <p:cNvPr id="416" name="Google Shape;416;p42"/>
          <p:cNvSpPr txBox="1"/>
          <p:nvPr>
            <p:ph idx="4" type="subTitle"/>
          </p:nvPr>
        </p:nvSpPr>
        <p:spPr>
          <a:xfrm>
            <a:off x="6070402" y="1213642"/>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Boosting</a:t>
            </a:r>
            <a:endParaRPr/>
          </a:p>
        </p:txBody>
      </p:sp>
      <p:graphicFrame>
        <p:nvGraphicFramePr>
          <p:cNvPr id="417" name="Google Shape;417;p42"/>
          <p:cNvGraphicFramePr/>
          <p:nvPr/>
        </p:nvGraphicFramePr>
        <p:xfrm>
          <a:off x="649300" y="1927325"/>
          <a:ext cx="3000000" cy="3000000"/>
        </p:xfrm>
        <a:graphic>
          <a:graphicData uri="http://schemas.openxmlformats.org/drawingml/2006/table">
            <a:tbl>
              <a:tblPr>
                <a:noFill/>
                <a:tableStyleId>{2D0A8F32-8091-4A9D-917A-47FFCEC36BC9}</a:tableStyleId>
              </a:tblPr>
              <a:tblGrid>
                <a:gridCol w="517775"/>
                <a:gridCol w="547025"/>
                <a:gridCol w="523750"/>
                <a:gridCol w="482550"/>
              </a:tblGrid>
              <a:tr h="492875">
                <a:tc>
                  <a:txBody>
                    <a:bodyPr/>
                    <a:lstStyle/>
                    <a:p>
                      <a:pPr indent="0" lvl="0" marL="0" rtl="0" algn="l">
                        <a:spcBef>
                          <a:spcPts val="0"/>
                        </a:spcBef>
                        <a:spcAft>
                          <a:spcPts val="0"/>
                        </a:spcAft>
                        <a:buNone/>
                      </a:pPr>
                      <a:r>
                        <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r>
              <a:tr h="501300">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000">
                          <a:solidFill>
                            <a:srgbClr val="9E9E9E"/>
                          </a:solidFill>
                          <a:latin typeface="Cairo"/>
                          <a:ea typeface="Cairo"/>
                          <a:cs typeface="Cairo"/>
                          <a:sym typeface="Cairo"/>
                        </a:rPr>
                        <a:t>28075</a:t>
                      </a:r>
                      <a:endParaRPr sz="10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6</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39</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0</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100">
                          <a:solidFill>
                            <a:srgbClr val="9E9E9E"/>
                          </a:solidFill>
                          <a:latin typeface="Cairo"/>
                          <a:ea typeface="Cairo"/>
                          <a:cs typeface="Cairo"/>
                          <a:sym typeface="Cairo"/>
                        </a:rPr>
                        <a:t>1106</a:t>
                      </a:r>
                      <a:endParaRPr sz="11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59</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1</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214</a:t>
                      </a:r>
                      <a:endParaRPr>
                        <a:solidFill>
                          <a:srgbClr val="9E9E9E"/>
                        </a:solidFill>
                        <a:latin typeface="Cairo"/>
                        <a:ea typeface="Cairo"/>
                        <a:cs typeface="Cairo"/>
                        <a:sym typeface="Cairo"/>
                      </a:endParaRPr>
                    </a:p>
                  </a:txBody>
                  <a:tcPr marT="91425" marB="91425" marR="91425" marL="91425"/>
                </a:tc>
              </a:tr>
            </a:tbl>
          </a:graphicData>
        </a:graphic>
      </p:graphicFrame>
      <p:graphicFrame>
        <p:nvGraphicFramePr>
          <p:cNvPr id="418" name="Google Shape;418;p42"/>
          <p:cNvGraphicFramePr/>
          <p:nvPr/>
        </p:nvGraphicFramePr>
        <p:xfrm>
          <a:off x="3250975" y="1927325"/>
          <a:ext cx="3000000" cy="3000000"/>
        </p:xfrm>
        <a:graphic>
          <a:graphicData uri="http://schemas.openxmlformats.org/drawingml/2006/table">
            <a:tbl>
              <a:tblPr>
                <a:noFill/>
                <a:tableStyleId>{2D0A8F32-8091-4A9D-917A-47FFCEC36BC9}</a:tableStyleId>
              </a:tblPr>
              <a:tblGrid>
                <a:gridCol w="517775"/>
                <a:gridCol w="547000"/>
                <a:gridCol w="512050"/>
                <a:gridCol w="494275"/>
              </a:tblGrid>
              <a:tr h="492875">
                <a:tc>
                  <a:txBody>
                    <a:bodyPr/>
                    <a:lstStyle/>
                    <a:p>
                      <a:pPr indent="0" lvl="0" marL="0" rtl="0" algn="l">
                        <a:spcBef>
                          <a:spcPts val="0"/>
                        </a:spcBef>
                        <a:spcAft>
                          <a:spcPts val="0"/>
                        </a:spcAft>
                        <a:buNone/>
                      </a:pPr>
                      <a:r>
                        <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r>
              <a:tr h="501300">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000">
                          <a:solidFill>
                            <a:srgbClr val="9E9E9E"/>
                          </a:solidFill>
                          <a:latin typeface="Cairo"/>
                          <a:ea typeface="Cairo"/>
                          <a:cs typeface="Cairo"/>
                          <a:sym typeface="Cairo"/>
                        </a:rPr>
                        <a:t>28081</a:t>
                      </a:r>
                      <a:endParaRPr sz="10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0</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39</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17</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100">
                          <a:solidFill>
                            <a:srgbClr val="9E9E9E"/>
                          </a:solidFill>
                          <a:latin typeface="Cairo"/>
                          <a:ea typeface="Cairo"/>
                          <a:cs typeface="Cairo"/>
                          <a:sym typeface="Cairo"/>
                        </a:rPr>
                        <a:t>1088</a:t>
                      </a:r>
                      <a:endParaRPr sz="11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3</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71</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0</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203</a:t>
                      </a:r>
                      <a:endParaRPr>
                        <a:solidFill>
                          <a:srgbClr val="9E9E9E"/>
                        </a:solidFill>
                        <a:latin typeface="Cairo"/>
                        <a:ea typeface="Cairo"/>
                        <a:cs typeface="Cairo"/>
                        <a:sym typeface="Cairo"/>
                      </a:endParaRPr>
                    </a:p>
                  </a:txBody>
                  <a:tcPr marT="91425" marB="91425" marR="91425" marL="91425"/>
                </a:tc>
              </a:tr>
            </a:tbl>
          </a:graphicData>
        </a:graphic>
      </p:graphicFrame>
      <p:graphicFrame>
        <p:nvGraphicFramePr>
          <p:cNvPr id="419" name="Google Shape;419;p42"/>
          <p:cNvGraphicFramePr/>
          <p:nvPr/>
        </p:nvGraphicFramePr>
        <p:xfrm>
          <a:off x="6070400" y="1927325"/>
          <a:ext cx="3000000" cy="3000000"/>
        </p:xfrm>
        <a:graphic>
          <a:graphicData uri="http://schemas.openxmlformats.org/drawingml/2006/table">
            <a:tbl>
              <a:tblPr>
                <a:noFill/>
                <a:tableStyleId>{2D0A8F32-8091-4A9D-917A-47FFCEC36BC9}</a:tableStyleId>
              </a:tblPr>
              <a:tblGrid>
                <a:gridCol w="517775"/>
                <a:gridCol w="551875"/>
                <a:gridCol w="529150"/>
                <a:gridCol w="472300"/>
              </a:tblGrid>
              <a:tr h="492875">
                <a:tc>
                  <a:txBody>
                    <a:bodyPr/>
                    <a:lstStyle/>
                    <a:p>
                      <a:pPr indent="0" lvl="0" marL="0" rtl="0" algn="l">
                        <a:spcBef>
                          <a:spcPts val="0"/>
                        </a:spcBef>
                        <a:spcAft>
                          <a:spcPts val="0"/>
                        </a:spcAft>
                        <a:buNone/>
                      </a:pPr>
                      <a:r>
                        <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r>
              <a:tr h="501300">
                <a:tc>
                  <a:txBody>
                    <a:bodyPr/>
                    <a:lstStyle/>
                    <a:p>
                      <a:pPr indent="0" lvl="0" marL="0" rtl="0" algn="l">
                        <a:spcBef>
                          <a:spcPts val="0"/>
                        </a:spcBef>
                        <a:spcAft>
                          <a:spcPts val="0"/>
                        </a:spcAft>
                        <a:buNone/>
                      </a:pPr>
                      <a:r>
                        <a:rPr lang="en">
                          <a:latin typeface="Cairo"/>
                          <a:ea typeface="Cairo"/>
                          <a:cs typeface="Cairo"/>
                          <a:sym typeface="Cairo"/>
                        </a:rPr>
                        <a:t>0</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000">
                          <a:solidFill>
                            <a:srgbClr val="9E9E9E"/>
                          </a:solidFill>
                          <a:latin typeface="Cairo"/>
                          <a:ea typeface="Cairo"/>
                          <a:cs typeface="Cairo"/>
                          <a:sym typeface="Cairo"/>
                        </a:rPr>
                        <a:t>28091</a:t>
                      </a:r>
                      <a:endParaRPr sz="10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7</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22</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1</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0</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sz="1100">
                          <a:solidFill>
                            <a:srgbClr val="9E9E9E"/>
                          </a:solidFill>
                          <a:latin typeface="Cairo"/>
                          <a:ea typeface="Cairo"/>
                          <a:cs typeface="Cairo"/>
                          <a:sym typeface="Cairo"/>
                        </a:rPr>
                        <a:t>1106</a:t>
                      </a:r>
                      <a:endParaRPr sz="1100">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a:t>
                      </a:r>
                      <a:endParaRPr>
                        <a:solidFill>
                          <a:srgbClr val="9E9E9E"/>
                        </a:solidFill>
                        <a:latin typeface="Cairo"/>
                        <a:ea typeface="Cairo"/>
                        <a:cs typeface="Cairo"/>
                        <a:sym typeface="Cairo"/>
                      </a:endParaRPr>
                    </a:p>
                  </a:txBody>
                  <a:tcPr marT="91425" marB="91425" marR="91425" marL="91425"/>
                </a:tc>
              </a:tr>
              <a:tr h="492875">
                <a:tc>
                  <a:txBody>
                    <a:bodyPr/>
                    <a:lstStyle/>
                    <a:p>
                      <a:pPr indent="0" lvl="0" marL="0" rtl="0" algn="l">
                        <a:spcBef>
                          <a:spcPts val="0"/>
                        </a:spcBef>
                        <a:spcAft>
                          <a:spcPts val="0"/>
                        </a:spcAft>
                        <a:buNone/>
                      </a:pPr>
                      <a:r>
                        <a:rPr lang="en">
                          <a:latin typeface="Cairo"/>
                          <a:ea typeface="Cairo"/>
                          <a:cs typeface="Cairo"/>
                          <a:sym typeface="Cairo"/>
                        </a:rPr>
                        <a:t>2</a:t>
                      </a:r>
                      <a:endParaRPr>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59</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1</a:t>
                      </a:r>
                      <a:endParaRPr>
                        <a:solidFill>
                          <a:srgbClr val="9E9E9E"/>
                        </a:solidFill>
                        <a:latin typeface="Cairo"/>
                        <a:ea typeface="Cairo"/>
                        <a:cs typeface="Cairo"/>
                        <a:sym typeface="Cairo"/>
                      </a:endParaRPr>
                    </a:p>
                  </a:txBody>
                  <a:tcPr marT="91425" marB="91425" marR="91425" marL="91425"/>
                </a:tc>
                <a:tc>
                  <a:txBody>
                    <a:bodyPr/>
                    <a:lstStyle/>
                    <a:p>
                      <a:pPr indent="0" lvl="0" marL="0" rtl="0" algn="l">
                        <a:spcBef>
                          <a:spcPts val="0"/>
                        </a:spcBef>
                        <a:spcAft>
                          <a:spcPts val="0"/>
                        </a:spcAft>
                        <a:buNone/>
                      </a:pPr>
                      <a:r>
                        <a:rPr lang="en">
                          <a:solidFill>
                            <a:srgbClr val="9E9E9E"/>
                          </a:solidFill>
                          <a:latin typeface="Cairo"/>
                          <a:ea typeface="Cairo"/>
                          <a:cs typeface="Cairo"/>
                          <a:sym typeface="Cairo"/>
                        </a:rPr>
                        <a:t>214</a:t>
                      </a:r>
                      <a:endParaRPr>
                        <a:solidFill>
                          <a:srgbClr val="9E9E9E"/>
                        </a:solidFill>
                        <a:latin typeface="Cairo"/>
                        <a:ea typeface="Cairo"/>
                        <a:cs typeface="Cairo"/>
                        <a:sym typeface="Cairo"/>
                      </a:endParaRPr>
                    </a:p>
                  </a:txBody>
                  <a:tcPr marT="91425" marB="91425" marR="91425" marL="91425"/>
                </a:tc>
              </a:tr>
            </a:tbl>
          </a:graphicData>
        </a:graphic>
      </p:graphicFrame>
      <p:sp>
        <p:nvSpPr>
          <p:cNvPr id="420" name="Google Shape;420;p42"/>
          <p:cNvSpPr txBox="1"/>
          <p:nvPr>
            <p:ph idx="4294967295" type="subTitle"/>
          </p:nvPr>
        </p:nvSpPr>
        <p:spPr>
          <a:xfrm>
            <a:off x="649300" y="4024249"/>
            <a:ext cx="19752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Accuracy = 0.99637</a:t>
            </a:r>
            <a:endParaRPr b="1"/>
          </a:p>
          <a:p>
            <a:pPr indent="0" lvl="0" marL="0" rtl="0" algn="l">
              <a:spcBef>
                <a:spcPts val="0"/>
              </a:spcBef>
              <a:spcAft>
                <a:spcPts val="0"/>
              </a:spcAft>
              <a:buNone/>
            </a:pPr>
            <a:r>
              <a:rPr b="1" lang="en"/>
              <a:t>Recall = 1.00</a:t>
            </a:r>
            <a:endParaRPr b="1"/>
          </a:p>
          <a:p>
            <a:pPr indent="0" lvl="0" marL="0" rtl="0" algn="l">
              <a:spcBef>
                <a:spcPts val="0"/>
              </a:spcBef>
              <a:spcAft>
                <a:spcPts val="0"/>
              </a:spcAft>
              <a:buNone/>
            </a:pPr>
            <a:r>
              <a:rPr b="1" lang="en"/>
              <a:t>Precision = 0.99</a:t>
            </a:r>
            <a:endParaRPr b="1"/>
          </a:p>
        </p:txBody>
      </p:sp>
      <p:sp>
        <p:nvSpPr>
          <p:cNvPr id="421" name="Google Shape;421;p42"/>
          <p:cNvSpPr txBox="1"/>
          <p:nvPr>
            <p:ph idx="4294967295" type="subTitle"/>
          </p:nvPr>
        </p:nvSpPr>
        <p:spPr>
          <a:xfrm>
            <a:off x="3250975" y="4024249"/>
            <a:ext cx="19752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Accuracy = 0.99559</a:t>
            </a:r>
            <a:endParaRPr b="1"/>
          </a:p>
          <a:p>
            <a:pPr indent="0" lvl="0" marL="0" rtl="0" algn="l">
              <a:spcBef>
                <a:spcPts val="0"/>
              </a:spcBef>
              <a:spcAft>
                <a:spcPts val="0"/>
              </a:spcAft>
              <a:buNone/>
            </a:pPr>
            <a:r>
              <a:rPr b="1" lang="en"/>
              <a:t>Recall = 0.98</a:t>
            </a:r>
            <a:endParaRPr b="1"/>
          </a:p>
          <a:p>
            <a:pPr indent="0" lvl="0" marL="0" rtl="0" algn="l">
              <a:spcBef>
                <a:spcPts val="0"/>
              </a:spcBef>
              <a:spcAft>
                <a:spcPts val="0"/>
              </a:spcAft>
              <a:buNone/>
            </a:pPr>
            <a:r>
              <a:rPr b="1" lang="en"/>
              <a:t>Precision = 1.00</a:t>
            </a:r>
            <a:endParaRPr b="1"/>
          </a:p>
        </p:txBody>
      </p:sp>
      <p:sp>
        <p:nvSpPr>
          <p:cNvPr id="422" name="Google Shape;422;p42"/>
          <p:cNvSpPr txBox="1"/>
          <p:nvPr>
            <p:ph idx="4294967295" type="subTitle"/>
          </p:nvPr>
        </p:nvSpPr>
        <p:spPr>
          <a:xfrm>
            <a:off x="6118350" y="4024249"/>
            <a:ext cx="19752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Accuracy = </a:t>
            </a:r>
            <a:r>
              <a:rPr b="1" lang="en"/>
              <a:t>0.99692</a:t>
            </a:r>
            <a:endParaRPr b="1"/>
          </a:p>
          <a:p>
            <a:pPr indent="0" lvl="0" marL="0" rtl="0" algn="l">
              <a:spcBef>
                <a:spcPts val="0"/>
              </a:spcBef>
              <a:spcAft>
                <a:spcPts val="0"/>
              </a:spcAft>
              <a:buNone/>
            </a:pPr>
            <a:r>
              <a:rPr b="1" lang="en"/>
              <a:t>Recall = 1.00</a:t>
            </a:r>
            <a:endParaRPr b="1"/>
          </a:p>
          <a:p>
            <a:pPr indent="0" lvl="0" marL="0" rtl="0" algn="l">
              <a:spcBef>
                <a:spcPts val="0"/>
              </a:spcBef>
              <a:spcAft>
                <a:spcPts val="0"/>
              </a:spcAft>
              <a:buNone/>
            </a:pPr>
            <a:r>
              <a:rPr b="1" lang="en"/>
              <a:t>Precision = 0.99</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Plots</a:t>
            </a:r>
            <a:endParaRPr/>
          </a:p>
        </p:txBody>
      </p:sp>
      <p:sp>
        <p:nvSpPr>
          <p:cNvPr id="428" name="Google Shape;428;p43"/>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43"/>
          <p:cNvPicPr preferRelativeResize="0"/>
          <p:nvPr/>
        </p:nvPicPr>
        <p:blipFill>
          <a:blip r:embed="rId3">
            <a:alphaModFix/>
          </a:blip>
          <a:stretch>
            <a:fillRect/>
          </a:stretch>
        </p:blipFill>
        <p:spPr>
          <a:xfrm>
            <a:off x="-30100" y="1767313"/>
            <a:ext cx="4505125" cy="3159174"/>
          </a:xfrm>
          <a:prstGeom prst="rect">
            <a:avLst/>
          </a:prstGeom>
          <a:noFill/>
          <a:ln>
            <a:noFill/>
          </a:ln>
        </p:spPr>
      </p:pic>
      <p:sp>
        <p:nvSpPr>
          <p:cNvPr id="433" name="Google Shape;433;p43"/>
          <p:cNvSpPr txBox="1"/>
          <p:nvPr/>
        </p:nvSpPr>
        <p:spPr>
          <a:xfrm>
            <a:off x="1643625" y="1391425"/>
            <a:ext cx="3170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pace Grotesk"/>
                <a:ea typeface="Space Grotesk"/>
                <a:cs typeface="Space Grotesk"/>
                <a:sym typeface="Space Grotesk"/>
              </a:rPr>
              <a:t>Random Forest</a:t>
            </a:r>
            <a:endParaRPr sz="1800">
              <a:solidFill>
                <a:schemeClr val="dk1"/>
              </a:solidFill>
              <a:latin typeface="Space Grotesk"/>
              <a:ea typeface="Space Grotesk"/>
              <a:cs typeface="Space Grotesk"/>
              <a:sym typeface="Space Grotesk"/>
            </a:endParaRPr>
          </a:p>
        </p:txBody>
      </p:sp>
      <p:pic>
        <p:nvPicPr>
          <p:cNvPr id="434" name="Google Shape;434;p43"/>
          <p:cNvPicPr preferRelativeResize="0"/>
          <p:nvPr/>
        </p:nvPicPr>
        <p:blipFill>
          <a:blip r:embed="rId4">
            <a:alphaModFix/>
          </a:blip>
          <a:stretch>
            <a:fillRect/>
          </a:stretch>
        </p:blipFill>
        <p:spPr>
          <a:xfrm>
            <a:off x="4362525" y="1803275"/>
            <a:ext cx="4601875" cy="2932026"/>
          </a:xfrm>
          <a:prstGeom prst="rect">
            <a:avLst/>
          </a:prstGeom>
          <a:noFill/>
          <a:ln>
            <a:noFill/>
          </a:ln>
        </p:spPr>
      </p:pic>
      <p:sp>
        <p:nvSpPr>
          <p:cNvPr id="435" name="Google Shape;435;p43"/>
          <p:cNvSpPr txBox="1"/>
          <p:nvPr/>
        </p:nvSpPr>
        <p:spPr>
          <a:xfrm>
            <a:off x="6020275" y="1391425"/>
            <a:ext cx="3170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pace Grotesk"/>
                <a:ea typeface="Space Grotesk"/>
                <a:cs typeface="Space Grotesk"/>
                <a:sym typeface="Space Grotesk"/>
              </a:rPr>
              <a:t>Gradient Boost</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 on Review rating and Followers</a:t>
            </a:r>
            <a:endParaRPr/>
          </a:p>
        </p:txBody>
      </p:sp>
      <p:sp>
        <p:nvSpPr>
          <p:cNvPr id="441" name="Google Shape;441;p44"/>
          <p:cNvSpPr txBox="1"/>
          <p:nvPr>
            <p:ph idx="1" type="subTitle"/>
          </p:nvPr>
        </p:nvSpPr>
        <p:spPr>
          <a:xfrm>
            <a:off x="9855514" y="4018549"/>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txBox="1"/>
          <p:nvPr>
            <p:ph idx="4" type="subTitle"/>
          </p:nvPr>
        </p:nvSpPr>
        <p:spPr>
          <a:xfrm>
            <a:off x="10196064" y="4693792"/>
            <a:ext cx="2424300" cy="4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44"/>
          <p:cNvPicPr preferRelativeResize="0"/>
          <p:nvPr/>
        </p:nvPicPr>
        <p:blipFill>
          <a:blip r:embed="rId3">
            <a:alphaModFix/>
          </a:blip>
          <a:stretch>
            <a:fillRect/>
          </a:stretch>
        </p:blipFill>
        <p:spPr>
          <a:xfrm>
            <a:off x="198450" y="1517725"/>
            <a:ext cx="4537949" cy="3470950"/>
          </a:xfrm>
          <a:prstGeom prst="rect">
            <a:avLst/>
          </a:prstGeom>
          <a:noFill/>
          <a:ln>
            <a:noFill/>
          </a:ln>
        </p:spPr>
      </p:pic>
      <p:sp>
        <p:nvSpPr>
          <p:cNvPr id="446" name="Google Shape;446;p44"/>
          <p:cNvSpPr txBox="1"/>
          <p:nvPr/>
        </p:nvSpPr>
        <p:spPr>
          <a:xfrm>
            <a:off x="0" y="0"/>
            <a:ext cx="6768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highlight>
                <a:srgbClr val="FFFFFF"/>
              </a:highlight>
            </a:endParaRPr>
          </a:p>
        </p:txBody>
      </p:sp>
      <p:graphicFrame>
        <p:nvGraphicFramePr>
          <p:cNvPr id="447" name="Google Shape;447;p44"/>
          <p:cNvGraphicFramePr/>
          <p:nvPr/>
        </p:nvGraphicFramePr>
        <p:xfrm>
          <a:off x="5027575" y="1667600"/>
          <a:ext cx="3000000" cy="3000000"/>
        </p:xfrm>
        <a:graphic>
          <a:graphicData uri="http://schemas.openxmlformats.org/drawingml/2006/table">
            <a:tbl>
              <a:tblPr>
                <a:noFill/>
                <a:tableStyleId>{2D0A8F32-8091-4A9D-917A-47FFCEC36BC9}</a:tableStyleId>
              </a:tblPr>
              <a:tblGrid>
                <a:gridCol w="807200"/>
                <a:gridCol w="807200"/>
                <a:gridCol w="807200"/>
                <a:gridCol w="807200"/>
              </a:tblGrid>
              <a:tr h="715450">
                <a:tc>
                  <a:txBody>
                    <a:bodyPr/>
                    <a:lstStyle/>
                    <a:p>
                      <a:pPr indent="0" lvl="0" marL="0" rtl="0" algn="l">
                        <a:spcBef>
                          <a:spcPts val="0"/>
                        </a:spcBef>
                        <a:spcAft>
                          <a:spcPts val="0"/>
                        </a:spcAft>
                        <a:buNone/>
                      </a:pPr>
                      <a:r>
                        <a:rPr lang="en"/>
                        <a:t>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t>
                      </a:r>
                      <a:r>
                        <a:rPr lang="en"/>
                        <a:t>uster</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7440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0.98</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0.01</a:t>
                      </a:r>
                      <a:endParaRPr/>
                    </a:p>
                  </a:txBody>
                  <a:tcPr marT="91425" marB="91425" marR="91425" marL="91425"/>
                </a:tc>
              </a:tr>
              <a:tr h="744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0.00</a:t>
                      </a:r>
                      <a:endParaRPr/>
                    </a:p>
                  </a:txBody>
                  <a:tcPr marT="91425" marB="91425" marR="91425" marL="91425"/>
                </a:tc>
                <a:tc>
                  <a:txBody>
                    <a:bodyPr/>
                    <a:lstStyle/>
                    <a:p>
                      <a:pPr indent="0" lvl="0" marL="0" rtl="0" algn="l">
                        <a:spcBef>
                          <a:spcPts val="0"/>
                        </a:spcBef>
                        <a:spcAft>
                          <a:spcPts val="0"/>
                        </a:spcAft>
                        <a:buNone/>
                      </a:pPr>
                      <a:r>
                        <a:rPr lang="en"/>
                        <a:t>0.00</a:t>
                      </a:r>
                      <a:endParaRPr/>
                    </a:p>
                  </a:txBody>
                  <a:tcPr marT="91425" marB="91425" marR="91425" marL="91425"/>
                </a:tc>
              </a:tr>
              <a:tr h="744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0.79</a:t>
                      </a:r>
                      <a:endParaRPr/>
                    </a:p>
                  </a:txBody>
                  <a:tcPr marT="91425" marB="91425" marR="91425" marL="91425"/>
                </a:tc>
                <a:tc>
                  <a:txBody>
                    <a:bodyPr/>
                    <a:lstStyle/>
                    <a:p>
                      <a:pPr indent="0" lvl="0" marL="0" rtl="0" algn="l">
                        <a:spcBef>
                          <a:spcPts val="0"/>
                        </a:spcBef>
                        <a:spcAft>
                          <a:spcPts val="0"/>
                        </a:spcAft>
                        <a:buNone/>
                      </a:pPr>
                      <a:r>
                        <a:rPr lang="en"/>
                        <a:t>0.18</a:t>
                      </a:r>
                      <a:endParaRPr/>
                    </a:p>
                  </a:txBody>
                  <a:tcPr marT="91425" marB="91425" marR="91425" marL="91425"/>
                </a:tc>
              </a:tr>
            </a:tbl>
          </a:graphicData>
        </a:graphic>
      </p:graphicFrame>
      <p:cxnSp>
        <p:nvCxnSpPr>
          <p:cNvPr id="448" name="Google Shape;448;p44"/>
          <p:cNvCxnSpPr/>
          <p:nvPr/>
        </p:nvCxnSpPr>
        <p:spPr>
          <a:xfrm>
            <a:off x="5029975" y="1675350"/>
            <a:ext cx="810300" cy="728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54" name="Google Shape;254;p27"/>
          <p:cNvSpPr txBox="1"/>
          <p:nvPr>
            <p:ph idx="2" type="title"/>
          </p:nvPr>
        </p:nvSpPr>
        <p:spPr>
          <a:xfrm>
            <a:off x="720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5" name="Google Shape;255;p27"/>
          <p:cNvSpPr txBox="1"/>
          <p:nvPr>
            <p:ph idx="3" type="title"/>
          </p:nvPr>
        </p:nvSpPr>
        <p:spPr>
          <a:xfrm>
            <a:off x="1944625" y="29904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6" name="Google Shape;256;p27"/>
          <p:cNvSpPr txBox="1"/>
          <p:nvPr>
            <p:ph idx="4" type="title"/>
          </p:nvPr>
        </p:nvSpPr>
        <p:spPr>
          <a:xfrm>
            <a:off x="3306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7" name="Google Shape;257;p27"/>
          <p:cNvSpPr txBox="1"/>
          <p:nvPr>
            <p:ph idx="5" type="title"/>
          </p:nvPr>
        </p:nvSpPr>
        <p:spPr>
          <a:xfrm>
            <a:off x="4530625" y="29904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58" name="Google Shape;258;p27"/>
          <p:cNvSpPr txBox="1"/>
          <p:nvPr>
            <p:ph idx="6" type="title"/>
          </p:nvPr>
        </p:nvSpPr>
        <p:spPr>
          <a:xfrm>
            <a:off x="58920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9" name="Google Shape;259;p27"/>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60" name="Google Shape;260;p27"/>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261" name="Google Shape;261;p27"/>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Tree-based Models</a:t>
            </a:r>
            <a:endParaRPr/>
          </a:p>
        </p:txBody>
      </p:sp>
      <p:sp>
        <p:nvSpPr>
          <p:cNvPr id="262" name="Google Shape;262;p27"/>
          <p:cNvSpPr txBox="1"/>
          <p:nvPr>
            <p:ph idx="13" type="subTitle"/>
          </p:nvPr>
        </p:nvSpPr>
        <p:spPr>
          <a:xfrm>
            <a:off x="1944625" y="3544900"/>
            <a:ext cx="2532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 Neural Network</a:t>
            </a:r>
            <a:endParaRPr/>
          </a:p>
        </p:txBody>
      </p:sp>
      <p:sp>
        <p:nvSpPr>
          <p:cNvPr id="263" name="Google Shape;263;p27"/>
          <p:cNvSpPr txBox="1"/>
          <p:nvPr>
            <p:ph idx="14" type="subTitle"/>
          </p:nvPr>
        </p:nvSpPr>
        <p:spPr>
          <a:xfrm>
            <a:off x="4530625" y="3544900"/>
            <a:ext cx="2532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5"/>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454" name="Google Shape;454;p45"/>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sp>
        <p:nvSpPr>
          <p:cNvPr id="455" name="Google Shape;455;p45"/>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456" name="Google Shape;456;p45"/>
          <p:cNvGrpSpPr/>
          <p:nvPr/>
        </p:nvGrpSpPr>
        <p:grpSpPr>
          <a:xfrm rot="756538">
            <a:off x="5159567" y="-1610422"/>
            <a:ext cx="4574157" cy="3479412"/>
            <a:chOff x="1522650" y="1117750"/>
            <a:chExt cx="4574075" cy="3479350"/>
          </a:xfrm>
        </p:grpSpPr>
        <p:sp>
          <p:nvSpPr>
            <p:cNvPr id="457" name="Google Shape;457;p4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txBox="1"/>
          <p:nvPr>
            <p:ph type="title"/>
          </p:nvPr>
        </p:nvSpPr>
        <p:spPr>
          <a:xfrm>
            <a:off x="811975" y="349275"/>
            <a:ext cx="3993300" cy="9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a:t>
            </a:r>
            <a:endParaRPr/>
          </a:p>
        </p:txBody>
      </p:sp>
      <p:sp>
        <p:nvSpPr>
          <p:cNvPr id="464" name="Google Shape;464;p46"/>
          <p:cNvSpPr txBox="1"/>
          <p:nvPr>
            <p:ph idx="1" type="subTitle"/>
          </p:nvPr>
        </p:nvSpPr>
        <p:spPr>
          <a:xfrm>
            <a:off x="811975" y="1574850"/>
            <a:ext cx="73686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Reasoning: </a:t>
            </a:r>
            <a:r>
              <a:rPr lang="en" sz="1500"/>
              <a:t>The most </a:t>
            </a:r>
            <a:r>
              <a:rPr lang="en" sz="1500"/>
              <a:t>important</a:t>
            </a:r>
            <a:r>
              <a:rPr lang="en" sz="1500"/>
              <a:t> feature for tree methods was review_rating, followed by review_count, and item_sold. However, this is not helpful when classifying new users with no reviews. </a:t>
            </a:r>
            <a:endParaRPr sz="1500"/>
          </a:p>
          <a:p>
            <a:pPr indent="0" lvl="0" marL="0" rtl="0" algn="l">
              <a:spcBef>
                <a:spcPts val="1000"/>
              </a:spcBef>
              <a:spcAft>
                <a:spcPts val="0"/>
              </a:spcAft>
              <a:buNone/>
            </a:pPr>
            <a:r>
              <a:rPr lang="en" sz="1500"/>
              <a:t>Let’s try to build a model only based on the listing description. </a:t>
            </a:r>
            <a:endParaRPr sz="1500"/>
          </a:p>
          <a:p>
            <a:pPr indent="0" lvl="0" marL="0" rtl="0" algn="l">
              <a:spcBef>
                <a:spcPts val="1000"/>
              </a:spcBef>
              <a:spcAft>
                <a:spcPts val="0"/>
              </a:spcAft>
              <a:buNone/>
            </a:pPr>
            <a:r>
              <a:rPr b="1" lang="en" sz="1500"/>
              <a:t>Steps:</a:t>
            </a:r>
            <a:endParaRPr b="1" sz="1500"/>
          </a:p>
          <a:p>
            <a:pPr indent="-323850" lvl="0" marL="457200" rtl="0" algn="l">
              <a:spcBef>
                <a:spcPts val="1000"/>
              </a:spcBef>
              <a:spcAft>
                <a:spcPts val="0"/>
              </a:spcAft>
              <a:buSzPts val="1500"/>
              <a:buChar char="●"/>
            </a:pPr>
            <a:r>
              <a:rPr b="1" lang="en" sz="1500"/>
              <a:t>Embed the product description on a sentence/sequence level - RoBERTa - 768 dimensional numeric vector.</a:t>
            </a:r>
            <a:endParaRPr b="1" sz="1500"/>
          </a:p>
          <a:p>
            <a:pPr indent="-323850" lvl="0" marL="457200" rtl="0" algn="l">
              <a:spcBef>
                <a:spcPts val="0"/>
              </a:spcBef>
              <a:spcAft>
                <a:spcPts val="0"/>
              </a:spcAft>
              <a:buSzPts val="1500"/>
              <a:buChar char="●"/>
            </a:pPr>
            <a:r>
              <a:rPr b="1" lang="en" sz="1500"/>
              <a:t>Train the NN for the multi-classification task, with only the sentence </a:t>
            </a:r>
            <a:r>
              <a:rPr b="1" lang="en" sz="1500"/>
              <a:t>embedding</a:t>
            </a:r>
            <a:r>
              <a:rPr b="1" lang="en" sz="1500"/>
              <a:t> as input variables</a:t>
            </a:r>
            <a:endParaRPr b="1" sz="1500"/>
          </a:p>
          <a:p>
            <a:pPr indent="-323850" lvl="0" marL="457200" rtl="0" algn="l">
              <a:spcBef>
                <a:spcPts val="0"/>
              </a:spcBef>
              <a:spcAft>
                <a:spcPts val="0"/>
              </a:spcAft>
              <a:buSzPts val="1500"/>
              <a:buChar char="●"/>
            </a:pPr>
            <a:r>
              <a:rPr b="1" lang="en" sz="1500"/>
              <a:t>Evaluate the SentEmb NN’s performance</a:t>
            </a:r>
            <a:endParaRPr b="1" sz="1500"/>
          </a:p>
          <a:p>
            <a:pPr indent="-323850" lvl="0" marL="457200" rtl="0" algn="l">
              <a:spcBef>
                <a:spcPts val="0"/>
              </a:spcBef>
              <a:spcAft>
                <a:spcPts val="0"/>
              </a:spcAft>
              <a:buSzPts val="1500"/>
              <a:buChar char="●"/>
            </a:pPr>
            <a:r>
              <a:rPr b="1" lang="en" sz="1500"/>
              <a:t>PCA on the internal representation of SentEmb NN, for Visualization</a:t>
            </a:r>
            <a:endParaRPr b="1" sz="1500"/>
          </a:p>
          <a:p>
            <a:pPr indent="0" lvl="0" marL="0" rtl="0" algn="l">
              <a:spcBef>
                <a:spcPts val="1000"/>
              </a:spcBef>
              <a:spcAft>
                <a:spcPts val="1000"/>
              </a:spcAft>
              <a:buNone/>
            </a:pPr>
            <a:r>
              <a:t/>
            </a:r>
            <a:endParaRPr b="1"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7"/>
          <p:cNvSpPr txBox="1"/>
          <p:nvPr>
            <p:ph type="title"/>
          </p:nvPr>
        </p:nvSpPr>
        <p:spPr>
          <a:xfrm>
            <a:off x="811975" y="829350"/>
            <a:ext cx="7370400" cy="50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Details and </a:t>
            </a:r>
            <a:r>
              <a:rPr lang="en"/>
              <a:t>Considerations</a:t>
            </a:r>
            <a:endParaRPr/>
          </a:p>
        </p:txBody>
      </p:sp>
      <p:sp>
        <p:nvSpPr>
          <p:cNvPr id="470" name="Google Shape;470;p47"/>
          <p:cNvSpPr txBox="1"/>
          <p:nvPr>
            <p:ph idx="1" type="subTitle"/>
          </p:nvPr>
        </p:nvSpPr>
        <p:spPr>
          <a:xfrm>
            <a:off x="811975" y="1626575"/>
            <a:ext cx="6982200" cy="2298300"/>
          </a:xfrm>
          <a:prstGeom prst="rect">
            <a:avLst/>
          </a:prstGeom>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SzPts val="1500"/>
              <a:buChar char="●"/>
            </a:pPr>
            <a:r>
              <a:rPr lang="en" sz="1500"/>
              <a:t>NN with dimensions [768, 512, 512, 512, 256, 256, 3] , </a:t>
            </a:r>
            <a:endParaRPr sz="1500"/>
          </a:p>
          <a:p>
            <a:pPr indent="-323850" lvl="0" marL="457200" marR="0" rtl="0" algn="l">
              <a:lnSpc>
                <a:spcPct val="100000"/>
              </a:lnSpc>
              <a:spcBef>
                <a:spcPts val="0"/>
              </a:spcBef>
              <a:spcAft>
                <a:spcPts val="0"/>
              </a:spcAft>
              <a:buSzPts val="1500"/>
              <a:buChar char="●"/>
            </a:pPr>
            <a:r>
              <a:rPr lang="en" sz="1500"/>
              <a:t>One linear layer, followed by non-linear layers with ReLU as their activation function</a:t>
            </a:r>
            <a:endParaRPr sz="1500"/>
          </a:p>
          <a:p>
            <a:pPr indent="-323850" lvl="0" marL="457200" marR="0" rtl="0" algn="l">
              <a:lnSpc>
                <a:spcPct val="100000"/>
              </a:lnSpc>
              <a:spcBef>
                <a:spcPts val="0"/>
              </a:spcBef>
              <a:spcAft>
                <a:spcPts val="0"/>
              </a:spcAft>
              <a:buSzPts val="1500"/>
              <a:buChar char="●"/>
            </a:pPr>
            <a:r>
              <a:rPr lang="en" sz="1500"/>
              <a:t>The dataset were split into the training set and a validation set by a 0.8/0.2 ratio.</a:t>
            </a:r>
            <a:endParaRPr sz="1500"/>
          </a:p>
          <a:p>
            <a:pPr indent="-323850" lvl="0" marL="457200" marR="0" rtl="0" algn="l">
              <a:lnSpc>
                <a:spcPct val="100000"/>
              </a:lnSpc>
              <a:spcBef>
                <a:spcPts val="0"/>
              </a:spcBef>
              <a:spcAft>
                <a:spcPts val="0"/>
              </a:spcAft>
              <a:buSzPts val="1500"/>
              <a:buChar char="●"/>
            </a:pPr>
            <a:r>
              <a:rPr lang="en" sz="1500"/>
              <a:t>The Cross Entropy loss function was considered.</a:t>
            </a:r>
            <a:endParaRPr sz="1500"/>
          </a:p>
          <a:p>
            <a:pPr indent="-323850" lvl="0" marL="457200" marR="0" rtl="0" algn="l">
              <a:lnSpc>
                <a:spcPct val="100000"/>
              </a:lnSpc>
              <a:spcBef>
                <a:spcPts val="0"/>
              </a:spcBef>
              <a:spcAft>
                <a:spcPts val="0"/>
              </a:spcAft>
              <a:buSzPts val="1500"/>
              <a:buChar char="●"/>
            </a:pPr>
            <a:r>
              <a:rPr lang="en" sz="1500"/>
              <a:t>Adam was selected as the optimizer.</a:t>
            </a:r>
            <a:endParaRPr sz="1500"/>
          </a:p>
          <a:p>
            <a:pPr indent="-323850" lvl="0" marL="457200" marR="0" rtl="0" algn="l">
              <a:lnSpc>
                <a:spcPct val="100000"/>
              </a:lnSpc>
              <a:spcBef>
                <a:spcPts val="0"/>
              </a:spcBef>
              <a:spcAft>
                <a:spcPts val="0"/>
              </a:spcAft>
              <a:buSzPts val="1500"/>
              <a:buChar char="●"/>
            </a:pPr>
            <a:r>
              <a:rPr lang="en" sz="1500"/>
              <a:t>The class imbalance was addressed by implementing class weights in evaluating the loss.</a:t>
            </a:r>
            <a:endParaRPr sz="1500"/>
          </a:p>
          <a:p>
            <a:pPr indent="-323850" lvl="0" marL="457200" marR="0" rtl="0" algn="l">
              <a:lnSpc>
                <a:spcPct val="100000"/>
              </a:lnSpc>
              <a:spcBef>
                <a:spcPts val="0"/>
              </a:spcBef>
              <a:spcAft>
                <a:spcPts val="0"/>
              </a:spcAft>
              <a:buSzPts val="1500"/>
              <a:buChar char="●"/>
            </a:pPr>
            <a:r>
              <a:rPr lang="en" sz="1500"/>
              <a:t>An early stopping criterion of “No improvement of validation loss over 20 epochs” was selected.</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8"/>
          <p:cNvSpPr txBox="1"/>
          <p:nvPr>
            <p:ph type="title"/>
          </p:nvPr>
        </p:nvSpPr>
        <p:spPr>
          <a:xfrm>
            <a:off x="811975" y="349275"/>
            <a:ext cx="6273900" cy="5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(on validation set)</a:t>
            </a:r>
            <a:endParaRPr/>
          </a:p>
        </p:txBody>
      </p:sp>
      <p:pic>
        <p:nvPicPr>
          <p:cNvPr id="476" name="Google Shape;476;p48"/>
          <p:cNvPicPr preferRelativeResize="0"/>
          <p:nvPr/>
        </p:nvPicPr>
        <p:blipFill>
          <a:blip r:embed="rId3">
            <a:alphaModFix/>
          </a:blip>
          <a:stretch>
            <a:fillRect/>
          </a:stretch>
        </p:blipFill>
        <p:spPr>
          <a:xfrm>
            <a:off x="967600" y="1334313"/>
            <a:ext cx="6981950" cy="2082075"/>
          </a:xfrm>
          <a:prstGeom prst="rect">
            <a:avLst/>
          </a:prstGeom>
          <a:noFill/>
          <a:ln>
            <a:noFill/>
          </a:ln>
        </p:spPr>
      </p:pic>
      <p:pic>
        <p:nvPicPr>
          <p:cNvPr id="477" name="Google Shape;477;p48"/>
          <p:cNvPicPr preferRelativeResize="0"/>
          <p:nvPr/>
        </p:nvPicPr>
        <p:blipFill>
          <a:blip r:embed="rId4">
            <a:alphaModFix/>
          </a:blip>
          <a:stretch>
            <a:fillRect/>
          </a:stretch>
        </p:blipFill>
        <p:spPr>
          <a:xfrm>
            <a:off x="249475" y="4068625"/>
            <a:ext cx="2514822" cy="536700"/>
          </a:xfrm>
          <a:prstGeom prst="rect">
            <a:avLst/>
          </a:prstGeom>
          <a:noFill/>
          <a:ln>
            <a:noFill/>
          </a:ln>
        </p:spPr>
      </p:pic>
      <p:pic>
        <p:nvPicPr>
          <p:cNvPr id="478" name="Google Shape;478;p48"/>
          <p:cNvPicPr preferRelativeResize="0"/>
          <p:nvPr/>
        </p:nvPicPr>
        <p:blipFill>
          <a:blip r:embed="rId5">
            <a:alphaModFix/>
          </a:blip>
          <a:stretch>
            <a:fillRect/>
          </a:stretch>
        </p:blipFill>
        <p:spPr>
          <a:xfrm>
            <a:off x="3289637" y="4019563"/>
            <a:ext cx="2131125" cy="479500"/>
          </a:xfrm>
          <a:prstGeom prst="rect">
            <a:avLst/>
          </a:prstGeom>
          <a:noFill/>
          <a:ln>
            <a:noFill/>
          </a:ln>
        </p:spPr>
      </p:pic>
      <p:pic>
        <p:nvPicPr>
          <p:cNvPr id="479" name="Google Shape;479;p48"/>
          <p:cNvPicPr preferRelativeResize="0"/>
          <p:nvPr/>
        </p:nvPicPr>
        <p:blipFill>
          <a:blip r:embed="rId6">
            <a:alphaModFix/>
          </a:blip>
          <a:stretch>
            <a:fillRect/>
          </a:stretch>
        </p:blipFill>
        <p:spPr>
          <a:xfrm>
            <a:off x="6033400" y="4038874"/>
            <a:ext cx="2449930" cy="53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9"/>
          <p:cNvPicPr preferRelativeResize="0"/>
          <p:nvPr/>
        </p:nvPicPr>
        <p:blipFill>
          <a:blip r:embed="rId3">
            <a:alphaModFix/>
          </a:blip>
          <a:stretch>
            <a:fillRect/>
          </a:stretch>
        </p:blipFill>
        <p:spPr>
          <a:xfrm>
            <a:off x="521825" y="1132300"/>
            <a:ext cx="7991726" cy="2868825"/>
          </a:xfrm>
          <a:prstGeom prst="rect">
            <a:avLst/>
          </a:prstGeom>
          <a:noFill/>
          <a:ln>
            <a:noFill/>
          </a:ln>
        </p:spPr>
      </p:pic>
      <p:sp>
        <p:nvSpPr>
          <p:cNvPr id="485" name="Google Shape;485;p49"/>
          <p:cNvSpPr txBox="1"/>
          <p:nvPr>
            <p:ph type="title"/>
          </p:nvPr>
        </p:nvSpPr>
        <p:spPr>
          <a:xfrm>
            <a:off x="811975" y="349275"/>
            <a:ext cx="6273900" cy="5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(on validation set)</a:t>
            </a:r>
            <a:endParaRPr/>
          </a:p>
        </p:txBody>
      </p:sp>
      <p:cxnSp>
        <p:nvCxnSpPr>
          <p:cNvPr id="486" name="Google Shape;486;p49"/>
          <p:cNvCxnSpPr/>
          <p:nvPr/>
        </p:nvCxnSpPr>
        <p:spPr>
          <a:xfrm>
            <a:off x="2068475" y="26133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87" name="Google Shape;487;p49"/>
          <p:cNvCxnSpPr/>
          <p:nvPr/>
        </p:nvCxnSpPr>
        <p:spPr>
          <a:xfrm>
            <a:off x="2068475" y="33868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88" name="Google Shape;488;p49"/>
          <p:cNvCxnSpPr/>
          <p:nvPr/>
        </p:nvCxnSpPr>
        <p:spPr>
          <a:xfrm>
            <a:off x="3052600" y="26133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89" name="Google Shape;489;p49"/>
          <p:cNvCxnSpPr/>
          <p:nvPr/>
        </p:nvCxnSpPr>
        <p:spPr>
          <a:xfrm>
            <a:off x="3052600" y="33868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90" name="Google Shape;490;p49"/>
          <p:cNvCxnSpPr/>
          <p:nvPr/>
        </p:nvCxnSpPr>
        <p:spPr>
          <a:xfrm>
            <a:off x="6248325" y="26133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91" name="Google Shape;491;p49"/>
          <p:cNvCxnSpPr/>
          <p:nvPr/>
        </p:nvCxnSpPr>
        <p:spPr>
          <a:xfrm>
            <a:off x="6248325" y="33868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92" name="Google Shape;492;p49"/>
          <p:cNvCxnSpPr/>
          <p:nvPr/>
        </p:nvCxnSpPr>
        <p:spPr>
          <a:xfrm>
            <a:off x="7232450" y="2613375"/>
            <a:ext cx="495000" cy="0"/>
          </a:xfrm>
          <a:prstGeom prst="straightConnector1">
            <a:avLst/>
          </a:prstGeom>
          <a:noFill/>
          <a:ln cap="flat" cmpd="sng" w="38100">
            <a:solidFill>
              <a:srgbClr val="E76A28"/>
            </a:solidFill>
            <a:prstDash val="solid"/>
            <a:round/>
            <a:headEnd len="med" w="med" type="none"/>
            <a:tailEnd len="med" w="med" type="none"/>
          </a:ln>
        </p:spPr>
      </p:cxnSp>
      <p:cxnSp>
        <p:nvCxnSpPr>
          <p:cNvPr id="493" name="Google Shape;493;p49"/>
          <p:cNvCxnSpPr/>
          <p:nvPr/>
        </p:nvCxnSpPr>
        <p:spPr>
          <a:xfrm>
            <a:off x="7232450" y="3386875"/>
            <a:ext cx="495000" cy="0"/>
          </a:xfrm>
          <a:prstGeom prst="straightConnector1">
            <a:avLst/>
          </a:prstGeom>
          <a:noFill/>
          <a:ln cap="flat" cmpd="sng" w="38100">
            <a:solidFill>
              <a:srgbClr val="E76A28"/>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0"/>
          <p:cNvSpPr txBox="1"/>
          <p:nvPr>
            <p:ph type="title"/>
          </p:nvPr>
        </p:nvSpPr>
        <p:spPr>
          <a:xfrm>
            <a:off x="367275" y="215850"/>
            <a:ext cx="6273900" cy="5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(on validation set)</a:t>
            </a:r>
            <a:endParaRPr/>
          </a:p>
        </p:txBody>
      </p:sp>
      <p:pic>
        <p:nvPicPr>
          <p:cNvPr id="499" name="Google Shape;499;p50"/>
          <p:cNvPicPr preferRelativeResize="0"/>
          <p:nvPr/>
        </p:nvPicPr>
        <p:blipFill>
          <a:blip r:embed="rId3">
            <a:alphaModFix/>
          </a:blip>
          <a:stretch>
            <a:fillRect/>
          </a:stretch>
        </p:blipFill>
        <p:spPr>
          <a:xfrm>
            <a:off x="1842200" y="885978"/>
            <a:ext cx="5069675" cy="399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1"/>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505" name="Google Shape;505;p51"/>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Conclusions</a:t>
            </a:r>
            <a:endParaRPr/>
          </a:p>
        </p:txBody>
      </p:sp>
      <p:sp>
        <p:nvSpPr>
          <p:cNvPr id="506" name="Google Shape;506;p51"/>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507" name="Google Shape;507;p51"/>
          <p:cNvGrpSpPr/>
          <p:nvPr/>
        </p:nvGrpSpPr>
        <p:grpSpPr>
          <a:xfrm rot="756538">
            <a:off x="5159567" y="-1610422"/>
            <a:ext cx="4574157" cy="3479412"/>
            <a:chOff x="1522650" y="1117750"/>
            <a:chExt cx="4574075" cy="3479350"/>
          </a:xfrm>
        </p:grpSpPr>
        <p:sp>
          <p:nvSpPr>
            <p:cNvPr id="508" name="Google Shape;508;p5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Based Models</a:t>
            </a:r>
            <a:endParaRPr/>
          </a:p>
        </p:txBody>
      </p:sp>
      <p:sp>
        <p:nvSpPr>
          <p:cNvPr id="515" name="Google Shape;515;p52"/>
          <p:cNvSpPr txBox="1"/>
          <p:nvPr>
            <p:ph idx="4" type="subTitle"/>
          </p:nvPr>
        </p:nvSpPr>
        <p:spPr>
          <a:xfrm>
            <a:off x="778950" y="1140725"/>
            <a:ext cx="7586100" cy="1396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All three models achieved very high accuracy, precision, and recall</a:t>
            </a:r>
            <a:endParaRPr sz="1500"/>
          </a:p>
          <a:p>
            <a:pPr indent="-323850" lvl="0" marL="457200" rtl="0" algn="l">
              <a:spcBef>
                <a:spcPts val="0"/>
              </a:spcBef>
              <a:spcAft>
                <a:spcPts val="0"/>
              </a:spcAft>
              <a:buSzPts val="1500"/>
              <a:buChar char="●"/>
            </a:pPr>
            <a:r>
              <a:rPr lang="en" sz="1500"/>
              <a:t>XGboost and Gradient Boosting take significantly more time to run (cannot take advantage of </a:t>
            </a:r>
            <a:r>
              <a:rPr lang="en" sz="1500"/>
              <a:t>parallelization)</a:t>
            </a:r>
            <a:endParaRPr sz="1500"/>
          </a:p>
          <a:p>
            <a:pPr indent="-323850" lvl="0" marL="457200" rtl="0" algn="l">
              <a:spcBef>
                <a:spcPts val="0"/>
              </a:spcBef>
              <a:spcAft>
                <a:spcPts val="0"/>
              </a:spcAft>
              <a:buSzPts val="1500"/>
              <a:buChar char="●"/>
            </a:pPr>
            <a:r>
              <a:rPr lang="en" sz="1500"/>
              <a:t>Overall, Decision Tree and Random Forest were good choices of model, both having reviews_rating as most important feature, </a:t>
            </a:r>
            <a:r>
              <a:rPr lang="en" sz="1500"/>
              <a:t>followed</a:t>
            </a:r>
            <a:r>
              <a:rPr lang="en" sz="1500"/>
              <a:t> by reviews_total and items_sold</a:t>
            </a:r>
            <a:endParaRPr sz="1500"/>
          </a:p>
        </p:txBody>
      </p:sp>
      <p:grpSp>
        <p:nvGrpSpPr>
          <p:cNvPr id="516" name="Google Shape;516;p52"/>
          <p:cNvGrpSpPr/>
          <p:nvPr/>
        </p:nvGrpSpPr>
        <p:grpSpPr>
          <a:xfrm>
            <a:off x="6113409" y="3154641"/>
            <a:ext cx="2137343" cy="1508692"/>
            <a:chOff x="803162" y="2667727"/>
            <a:chExt cx="1411906" cy="633611"/>
          </a:xfrm>
        </p:grpSpPr>
        <p:cxnSp>
          <p:nvCxnSpPr>
            <p:cNvPr id="517" name="Google Shape;517;p52"/>
            <p:cNvCxnSpPr>
              <a:stCxn id="518" idx="2"/>
              <a:endCxn id="519" idx="0"/>
            </p:cNvCxnSpPr>
            <p:nvPr/>
          </p:nvCxnSpPr>
          <p:spPr>
            <a:xfrm flipH="1" rot="-5400000">
              <a:off x="1629114" y="2672827"/>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520" name="Google Shape;520;p52"/>
            <p:cNvCxnSpPr>
              <a:stCxn id="521" idx="0"/>
              <a:endCxn id="518" idx="2"/>
            </p:cNvCxnSpPr>
            <p:nvPr/>
          </p:nvCxnSpPr>
          <p:spPr>
            <a:xfrm rot="-5400000">
              <a:off x="1259830" y="2672682"/>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522" name="Google Shape;522;p52"/>
            <p:cNvCxnSpPr>
              <a:stCxn id="521" idx="2"/>
              <a:endCxn id="523" idx="0"/>
            </p:cNvCxnSpPr>
            <p:nvPr/>
          </p:nvCxnSpPr>
          <p:spPr>
            <a:xfrm flipH="1" rot="-5400000">
              <a:off x="1163380"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524" name="Google Shape;524;p52"/>
            <p:cNvCxnSpPr>
              <a:stCxn id="525" idx="0"/>
              <a:endCxn id="521" idx="2"/>
            </p:cNvCxnSpPr>
            <p:nvPr/>
          </p:nvCxnSpPr>
          <p:spPr>
            <a:xfrm rot="-5400000">
              <a:off x="987062"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526" name="Google Shape;526;p52"/>
            <p:cNvCxnSpPr>
              <a:stCxn id="519" idx="2"/>
              <a:endCxn id="527" idx="0"/>
            </p:cNvCxnSpPr>
            <p:nvPr/>
          </p:nvCxnSpPr>
          <p:spPr>
            <a:xfrm flipH="1" rot="-5400000">
              <a:off x="1901948"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528" name="Google Shape;528;p52"/>
            <p:cNvCxnSpPr>
              <a:stCxn id="529" idx="0"/>
              <a:endCxn id="519" idx="2"/>
            </p:cNvCxnSpPr>
            <p:nvPr/>
          </p:nvCxnSpPr>
          <p:spPr>
            <a:xfrm rot="-5400000">
              <a:off x="1725631"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sp>
          <p:nvSpPr>
            <p:cNvPr id="525" name="Google Shape;525;p52"/>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 name="Google Shape;523;p52"/>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 name="Google Shape;529;p52"/>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 name="Google Shape;527;p52"/>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9" name="Google Shape;519;p52"/>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1" name="Google Shape;521;p52"/>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8" name="Google Shape;518;p52"/>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530" name="Google Shape;530;p52"/>
          <p:cNvPicPr preferRelativeResize="0"/>
          <p:nvPr/>
        </p:nvPicPr>
        <p:blipFill>
          <a:blip r:embed="rId3">
            <a:alphaModFix/>
          </a:blip>
          <a:stretch>
            <a:fillRect/>
          </a:stretch>
        </p:blipFill>
        <p:spPr>
          <a:xfrm>
            <a:off x="1890850" y="2582150"/>
            <a:ext cx="3291850" cy="2308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3"/>
          <p:cNvSpPr txBox="1"/>
          <p:nvPr>
            <p:ph type="title"/>
          </p:nvPr>
        </p:nvSpPr>
        <p:spPr>
          <a:xfrm>
            <a:off x="778950" y="485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sp>
        <p:nvSpPr>
          <p:cNvPr id="536" name="Google Shape;536;p53"/>
          <p:cNvSpPr txBox="1"/>
          <p:nvPr>
            <p:ph idx="4" type="subTitle"/>
          </p:nvPr>
        </p:nvSpPr>
        <p:spPr>
          <a:xfrm>
            <a:off x="661050" y="1107250"/>
            <a:ext cx="7586100" cy="1396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Only using ‘Description’ (pure textual data) to classify.</a:t>
            </a:r>
            <a:endParaRPr sz="1500"/>
          </a:p>
          <a:p>
            <a:pPr indent="-323850" lvl="0" marL="457200" rtl="0" algn="l">
              <a:spcBef>
                <a:spcPts val="0"/>
              </a:spcBef>
              <a:spcAft>
                <a:spcPts val="0"/>
              </a:spcAft>
              <a:buSzPts val="1500"/>
              <a:buChar char="●"/>
            </a:pPr>
            <a:r>
              <a:rPr lang="en" sz="1500"/>
              <a:t>Clear distinction between clusters of the validation results, indicating the NN capture the information between different types of products.</a:t>
            </a:r>
            <a:endParaRPr sz="1500"/>
          </a:p>
          <a:p>
            <a:pPr indent="-323850" lvl="0" marL="457200" rtl="0" algn="l">
              <a:spcBef>
                <a:spcPts val="0"/>
              </a:spcBef>
              <a:spcAft>
                <a:spcPts val="0"/>
              </a:spcAft>
              <a:buSzPts val="1500"/>
              <a:buChar char="●"/>
            </a:pPr>
            <a:r>
              <a:rPr lang="en" sz="1500"/>
              <a:t>SentEmb Neural Net model promising solution for distinguishing between new and fake users.</a:t>
            </a:r>
            <a:endParaRPr sz="1500"/>
          </a:p>
        </p:txBody>
      </p:sp>
      <p:grpSp>
        <p:nvGrpSpPr>
          <p:cNvPr id="537" name="Google Shape;537;p53"/>
          <p:cNvGrpSpPr/>
          <p:nvPr/>
        </p:nvGrpSpPr>
        <p:grpSpPr>
          <a:xfrm>
            <a:off x="1126692" y="2948890"/>
            <a:ext cx="2566952" cy="1253269"/>
            <a:chOff x="834100" y="3642869"/>
            <a:chExt cx="1259483" cy="628426"/>
          </a:xfrm>
        </p:grpSpPr>
        <p:sp>
          <p:nvSpPr>
            <p:cNvPr id="538" name="Google Shape;538;p53"/>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3"/>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3"/>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3"/>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3"/>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3"/>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3"/>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53"/>
            <p:cNvGrpSpPr/>
            <p:nvPr/>
          </p:nvGrpSpPr>
          <p:grpSpPr>
            <a:xfrm>
              <a:off x="1360364" y="3847835"/>
              <a:ext cx="208119" cy="224359"/>
              <a:chOff x="1360769" y="3847100"/>
              <a:chExt cx="208119" cy="224359"/>
            </a:xfrm>
          </p:grpSpPr>
          <p:sp>
            <p:nvSpPr>
              <p:cNvPr id="564" name="Google Shape;564;p53"/>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3"/>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3"/>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3"/>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3"/>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3"/>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3"/>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3"/>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53"/>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3"/>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8" name="Google Shape;598;p53"/>
          <p:cNvPicPr preferRelativeResize="0"/>
          <p:nvPr/>
        </p:nvPicPr>
        <p:blipFill>
          <a:blip r:embed="rId3">
            <a:alphaModFix/>
          </a:blip>
          <a:stretch>
            <a:fillRect/>
          </a:stretch>
        </p:blipFill>
        <p:spPr>
          <a:xfrm>
            <a:off x="4820175" y="2350700"/>
            <a:ext cx="3110575" cy="244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txBox="1"/>
          <p:nvPr>
            <p:ph type="title"/>
          </p:nvPr>
        </p:nvSpPr>
        <p:spPr>
          <a:xfrm>
            <a:off x="811975" y="349275"/>
            <a:ext cx="6673200" cy="9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Implications and Next Steps</a:t>
            </a:r>
            <a:endParaRPr/>
          </a:p>
        </p:txBody>
      </p:sp>
      <p:sp>
        <p:nvSpPr>
          <p:cNvPr id="604" name="Google Shape;604;p54"/>
          <p:cNvSpPr txBox="1"/>
          <p:nvPr>
            <p:ph idx="1" type="subTitle"/>
          </p:nvPr>
        </p:nvSpPr>
        <p:spPr>
          <a:xfrm>
            <a:off x="811975" y="1467100"/>
            <a:ext cx="7368600" cy="330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Promising model, but needs further development before being used in real world</a:t>
            </a:r>
            <a:endParaRPr sz="1500"/>
          </a:p>
          <a:p>
            <a:pPr indent="-323850" lvl="0" marL="457200" rtl="0" algn="l">
              <a:spcBef>
                <a:spcPts val="0"/>
              </a:spcBef>
              <a:spcAft>
                <a:spcPts val="0"/>
              </a:spcAft>
              <a:buSzPts val="1500"/>
              <a:buChar char="●"/>
            </a:pPr>
            <a:r>
              <a:rPr lang="en" sz="1500"/>
              <a:t>Model flaws</a:t>
            </a:r>
            <a:endParaRPr sz="1500"/>
          </a:p>
          <a:p>
            <a:pPr indent="-323850" lvl="1" marL="914400" rtl="0" algn="l">
              <a:spcBef>
                <a:spcPts val="0"/>
              </a:spcBef>
              <a:spcAft>
                <a:spcPts val="0"/>
              </a:spcAft>
              <a:buSzPts val="1500"/>
              <a:buChar char="○"/>
            </a:pPr>
            <a:r>
              <a:rPr lang="en" sz="1500"/>
              <a:t>Data collection process introduces bias into dataset</a:t>
            </a:r>
            <a:endParaRPr sz="1500"/>
          </a:p>
          <a:p>
            <a:pPr indent="-323850" lvl="1" marL="914400" rtl="0" algn="l">
              <a:spcBef>
                <a:spcPts val="0"/>
              </a:spcBef>
              <a:spcAft>
                <a:spcPts val="0"/>
              </a:spcAft>
              <a:buSzPts val="1500"/>
              <a:buChar char="○"/>
            </a:pPr>
            <a:r>
              <a:rPr lang="en" sz="1500"/>
              <a:t>Limited computing power meant small data sample size</a:t>
            </a:r>
            <a:endParaRPr sz="1500"/>
          </a:p>
          <a:p>
            <a:pPr indent="-323850" lvl="1" marL="914400" rtl="0" algn="l">
              <a:spcBef>
                <a:spcPts val="0"/>
              </a:spcBef>
              <a:spcAft>
                <a:spcPts val="0"/>
              </a:spcAft>
              <a:buSzPts val="1500"/>
              <a:buChar char="○"/>
            </a:pPr>
            <a:r>
              <a:rPr lang="en" sz="1500"/>
              <a:t>Labelled data by seller instead of by product</a:t>
            </a:r>
            <a:endParaRPr sz="1500"/>
          </a:p>
          <a:p>
            <a:pPr indent="-323850" lvl="1" marL="914400" rtl="0" algn="l">
              <a:spcBef>
                <a:spcPts val="0"/>
              </a:spcBef>
              <a:spcAft>
                <a:spcPts val="0"/>
              </a:spcAft>
              <a:buSzPts val="1500"/>
              <a:buChar char="○"/>
            </a:pPr>
            <a:r>
              <a:rPr lang="en" sz="1500"/>
              <a:t>Data scraping limited to one search result</a:t>
            </a:r>
            <a:endParaRPr sz="1500"/>
          </a:p>
          <a:p>
            <a:pPr indent="-323850" lvl="0" marL="457200" rtl="0" algn="l">
              <a:spcBef>
                <a:spcPts val="0"/>
              </a:spcBef>
              <a:spcAft>
                <a:spcPts val="0"/>
              </a:spcAft>
              <a:buSzPts val="1500"/>
              <a:buChar char="●"/>
            </a:pPr>
            <a:r>
              <a:rPr lang="en" sz="1500"/>
              <a:t>Improvements</a:t>
            </a:r>
            <a:endParaRPr sz="1500"/>
          </a:p>
          <a:p>
            <a:pPr indent="-323850" lvl="1" marL="914400" rtl="0" algn="l">
              <a:spcBef>
                <a:spcPts val="0"/>
              </a:spcBef>
              <a:spcAft>
                <a:spcPts val="0"/>
              </a:spcAft>
              <a:buSzPts val="1500"/>
              <a:buChar char="○"/>
            </a:pPr>
            <a:r>
              <a:rPr lang="en" sz="1500"/>
              <a:t>Vastly increase sample size</a:t>
            </a:r>
            <a:endParaRPr sz="1500"/>
          </a:p>
          <a:p>
            <a:pPr indent="-323850" lvl="1" marL="914400" rtl="0" algn="l">
              <a:spcBef>
                <a:spcPts val="0"/>
              </a:spcBef>
              <a:spcAft>
                <a:spcPts val="0"/>
              </a:spcAft>
              <a:buSzPts val="1500"/>
              <a:buChar char="○"/>
            </a:pPr>
            <a:r>
              <a:rPr lang="en" sz="1500"/>
              <a:t>Develop a better process for labelling data that reduces labeller bias</a:t>
            </a:r>
            <a:endParaRPr sz="1500"/>
          </a:p>
          <a:p>
            <a:pPr indent="-323850" lvl="1" marL="914400" rtl="0" algn="l">
              <a:spcBef>
                <a:spcPts val="0"/>
              </a:spcBef>
              <a:spcAft>
                <a:spcPts val="0"/>
              </a:spcAft>
              <a:buSzPts val="1500"/>
              <a:buChar char="○"/>
            </a:pPr>
            <a:r>
              <a:rPr lang="en" sz="1500"/>
              <a:t>Incorporate listing images into model using computer vision</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8"/>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69" name="Google Shape;269;p28"/>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70" name="Google Shape;270;p28"/>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271" name="Google Shape;271;p28"/>
          <p:cNvGrpSpPr/>
          <p:nvPr/>
        </p:nvGrpSpPr>
        <p:grpSpPr>
          <a:xfrm rot="756538">
            <a:off x="5159567" y="-1610422"/>
            <a:ext cx="4574157" cy="3479412"/>
            <a:chOff x="1522650" y="1117750"/>
            <a:chExt cx="4574075" cy="3479350"/>
          </a:xfrm>
        </p:grpSpPr>
        <p:sp>
          <p:nvSpPr>
            <p:cNvPr id="272" name="Google Shape;272;p2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5"/>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610" name="Google Shape;610;p55"/>
          <p:cNvSpPr txBox="1"/>
          <p:nvPr>
            <p:ph type="title"/>
          </p:nvPr>
        </p:nvSpPr>
        <p:spPr>
          <a:xfrm>
            <a:off x="5193425" y="2199325"/>
            <a:ext cx="3232200" cy="14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grpSp>
        <p:nvGrpSpPr>
          <p:cNvPr id="611" name="Google Shape;611;p55"/>
          <p:cNvGrpSpPr/>
          <p:nvPr/>
        </p:nvGrpSpPr>
        <p:grpSpPr>
          <a:xfrm rot="756538">
            <a:off x="5159567" y="-1610422"/>
            <a:ext cx="4574157" cy="3479412"/>
            <a:chOff x="1522650" y="1117750"/>
            <a:chExt cx="4574075" cy="3479350"/>
          </a:xfrm>
        </p:grpSpPr>
        <p:sp>
          <p:nvSpPr>
            <p:cNvPr id="612" name="Google Shape;612;p5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and Motivation</a:t>
            </a:r>
            <a:endParaRPr/>
          </a:p>
        </p:txBody>
      </p:sp>
      <p:sp>
        <p:nvSpPr>
          <p:cNvPr id="279" name="Google Shape;279;p29"/>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Fraudulent/”scam” users on e-commerce platforms like Depop are a growing problem</a:t>
            </a:r>
            <a:endParaRPr/>
          </a:p>
          <a:p>
            <a:pPr indent="-304800" lvl="0" marL="457200" rtl="0" algn="l">
              <a:spcBef>
                <a:spcPts val="0"/>
              </a:spcBef>
              <a:spcAft>
                <a:spcPts val="0"/>
              </a:spcAft>
              <a:buSzPts val="1200"/>
              <a:buChar char="●"/>
            </a:pPr>
            <a:r>
              <a:rPr lang="en"/>
              <a:t>Key stakeholders</a:t>
            </a:r>
            <a:endParaRPr/>
          </a:p>
          <a:p>
            <a:pPr indent="-304800" lvl="1" marL="914400" rtl="0" algn="l">
              <a:spcBef>
                <a:spcPts val="0"/>
              </a:spcBef>
              <a:spcAft>
                <a:spcPts val="0"/>
              </a:spcAft>
              <a:buSzPts val="1200"/>
              <a:buChar char="○"/>
            </a:pPr>
            <a:r>
              <a:rPr lang="en"/>
              <a:t>Sellers</a:t>
            </a:r>
            <a:endParaRPr/>
          </a:p>
          <a:p>
            <a:pPr indent="-304800" lvl="1" marL="914400" rtl="0" algn="l">
              <a:spcBef>
                <a:spcPts val="0"/>
              </a:spcBef>
              <a:spcAft>
                <a:spcPts val="0"/>
              </a:spcAft>
              <a:buSzPts val="1200"/>
              <a:buChar char="○"/>
            </a:pPr>
            <a:r>
              <a:rPr lang="en"/>
              <a:t>Buyers</a:t>
            </a:r>
            <a:endParaRPr/>
          </a:p>
          <a:p>
            <a:pPr indent="-304800" lvl="1" marL="914400" rtl="0" algn="l">
              <a:spcBef>
                <a:spcPts val="0"/>
              </a:spcBef>
              <a:spcAft>
                <a:spcPts val="0"/>
              </a:spcAft>
              <a:buSzPts val="1200"/>
              <a:buChar char="○"/>
            </a:pPr>
            <a:r>
              <a:rPr lang="en"/>
              <a:t>Depop</a:t>
            </a:r>
            <a:endParaRPr/>
          </a:p>
          <a:p>
            <a:pPr indent="0" lvl="0" marL="0" rtl="0" algn="l">
              <a:spcBef>
                <a:spcPts val="0"/>
              </a:spcBef>
              <a:spcAft>
                <a:spcPts val="0"/>
              </a:spcAft>
              <a:buNone/>
            </a:pPr>
            <a:r>
              <a:t/>
            </a:r>
            <a:endParaRPr/>
          </a:p>
          <a:p>
            <a:pPr indent="-304800" lvl="0" marL="457200" rtl="0" algn="l">
              <a:spcBef>
                <a:spcPts val="1000"/>
              </a:spcBef>
              <a:spcAft>
                <a:spcPts val="0"/>
              </a:spcAft>
              <a:buSzPts val="1200"/>
              <a:buChar char="●"/>
            </a:pPr>
            <a:r>
              <a:rPr lang="en"/>
              <a:t>Our goal is to build a model to detect fraudulent listings so they can be reviewed and removed by Depop as soon as possible</a:t>
            </a:r>
            <a:endParaRPr/>
          </a:p>
        </p:txBody>
      </p:sp>
      <p:pic>
        <p:nvPicPr>
          <p:cNvPr id="280" name="Google Shape;280;p29"/>
          <p:cNvPicPr preferRelativeResize="0"/>
          <p:nvPr/>
        </p:nvPicPr>
        <p:blipFill rotWithShape="1">
          <a:blip r:embed="rId3">
            <a:alphaModFix/>
          </a:blip>
          <a:srcRect b="2529" l="37398" r="37669" t="3068"/>
          <a:stretch/>
        </p:blipFill>
        <p:spPr>
          <a:xfrm>
            <a:off x="5672575" y="156850"/>
            <a:ext cx="2429700" cy="4829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3948250" y="1868900"/>
            <a:ext cx="4128300" cy="15126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b="1" lang="en" sz="1600">
                <a:latin typeface="Cairo"/>
                <a:ea typeface="Cairo"/>
                <a:cs typeface="Cairo"/>
                <a:sym typeface="Cairo"/>
              </a:rPr>
              <a:t>Research Question: </a:t>
            </a:r>
            <a:r>
              <a:rPr lang="en" sz="1600">
                <a:latin typeface="Cairo"/>
                <a:ea typeface="Cairo"/>
                <a:cs typeface="Cairo"/>
                <a:sym typeface="Cairo"/>
              </a:rPr>
              <a:t>What features and models can be used to accurately classify Depop listings as real or fraudulent?</a:t>
            </a:r>
            <a:endParaRPr sz="6400"/>
          </a:p>
        </p:txBody>
      </p:sp>
      <p:pic>
        <p:nvPicPr>
          <p:cNvPr id="286" name="Google Shape;286;p30"/>
          <p:cNvPicPr preferRelativeResize="0"/>
          <p:nvPr/>
        </p:nvPicPr>
        <p:blipFill>
          <a:blip r:embed="rId3">
            <a:alphaModFix/>
          </a:blip>
          <a:stretch>
            <a:fillRect/>
          </a:stretch>
        </p:blipFill>
        <p:spPr>
          <a:xfrm flipH="1">
            <a:off x="10" y="0"/>
            <a:ext cx="3405191" cy="5143500"/>
          </a:xfrm>
          <a:prstGeom prst="rect">
            <a:avLst/>
          </a:prstGeom>
          <a:noFill/>
          <a:ln>
            <a:noFill/>
          </a:ln>
        </p:spPr>
      </p:pic>
      <p:grpSp>
        <p:nvGrpSpPr>
          <p:cNvPr id="287" name="Google Shape;287;p30"/>
          <p:cNvGrpSpPr/>
          <p:nvPr/>
        </p:nvGrpSpPr>
        <p:grpSpPr>
          <a:xfrm flipH="1">
            <a:off x="4821451" y="-1610442"/>
            <a:ext cx="4574075" cy="3479350"/>
            <a:chOff x="1522650" y="1117750"/>
            <a:chExt cx="4574075" cy="3479350"/>
          </a:xfrm>
        </p:grpSpPr>
        <p:sp>
          <p:nvSpPr>
            <p:cNvPr id="288" name="Google Shape;288;p3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5" name="Google Shape;295;p31"/>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296" name="Google Shape;296;p31"/>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297" name="Google Shape;297;p31"/>
          <p:cNvGrpSpPr/>
          <p:nvPr/>
        </p:nvGrpSpPr>
        <p:grpSpPr>
          <a:xfrm rot="756538">
            <a:off x="5159567" y="-1610422"/>
            <a:ext cx="4574157" cy="3479412"/>
            <a:chOff x="1522650" y="1117750"/>
            <a:chExt cx="4574075" cy="3479350"/>
          </a:xfrm>
        </p:grpSpPr>
        <p:sp>
          <p:nvSpPr>
            <p:cNvPr id="298" name="Google Shape;298;p3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Cleaning</a:t>
            </a:r>
            <a:endParaRPr/>
          </a:p>
        </p:txBody>
      </p:sp>
      <p:sp>
        <p:nvSpPr>
          <p:cNvPr id="305" name="Google Shape;305;p32"/>
          <p:cNvSpPr txBox="1"/>
          <p:nvPr>
            <p:ph idx="4" type="subTitle"/>
          </p:nvPr>
        </p:nvSpPr>
        <p:spPr>
          <a:xfrm>
            <a:off x="796950" y="183865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Scraping</a:t>
            </a:r>
            <a:endParaRPr/>
          </a:p>
        </p:txBody>
      </p:sp>
      <p:sp>
        <p:nvSpPr>
          <p:cNvPr id="306" name="Google Shape;306;p32"/>
          <p:cNvSpPr txBox="1"/>
          <p:nvPr>
            <p:ph idx="5" type="subTitle"/>
          </p:nvPr>
        </p:nvSpPr>
        <p:spPr>
          <a:xfrm>
            <a:off x="3296728" y="1798375"/>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Manual Labelling</a:t>
            </a:r>
            <a:endParaRPr/>
          </a:p>
        </p:txBody>
      </p:sp>
      <p:sp>
        <p:nvSpPr>
          <p:cNvPr id="307" name="Google Shape;307;p32"/>
          <p:cNvSpPr txBox="1"/>
          <p:nvPr>
            <p:ph idx="1" type="subTitle"/>
          </p:nvPr>
        </p:nvSpPr>
        <p:spPr>
          <a:xfrm>
            <a:off x="796950" y="2533875"/>
            <a:ext cx="2189400" cy="186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Scrape list of users based on search term “Carhartt jacket” from Depop</a:t>
            </a:r>
            <a:endParaRPr/>
          </a:p>
          <a:p>
            <a:pPr indent="-304800" lvl="0" marL="457200" rtl="0" algn="l">
              <a:spcBef>
                <a:spcPts val="0"/>
              </a:spcBef>
              <a:spcAft>
                <a:spcPts val="0"/>
              </a:spcAft>
              <a:buSzPts val="1200"/>
              <a:buChar char="●"/>
            </a:pPr>
            <a:r>
              <a:rPr lang="en"/>
              <a:t>Scrape listing and user details based on usernames</a:t>
            </a:r>
            <a:endParaRPr/>
          </a:p>
        </p:txBody>
      </p:sp>
      <p:sp>
        <p:nvSpPr>
          <p:cNvPr id="308" name="Google Shape;308;p32"/>
          <p:cNvSpPr txBox="1"/>
          <p:nvPr>
            <p:ph idx="2" type="subTitle"/>
          </p:nvPr>
        </p:nvSpPr>
        <p:spPr>
          <a:xfrm>
            <a:off x="3296723" y="2493600"/>
            <a:ext cx="2189400" cy="186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Manually go through each scraped user and classify as real user (0), scam user (1), or new user (2) based on judgement criteria</a:t>
            </a:r>
            <a:endParaRPr/>
          </a:p>
          <a:p>
            <a:pPr indent="-304800" lvl="0" marL="457200" rtl="0" algn="l">
              <a:spcBef>
                <a:spcPts val="0"/>
              </a:spcBef>
              <a:spcAft>
                <a:spcPts val="0"/>
              </a:spcAft>
              <a:buSzPts val="1200"/>
              <a:buChar char="●"/>
            </a:pPr>
            <a:r>
              <a:rPr lang="en"/>
              <a:t>Verified by multiple group members</a:t>
            </a:r>
            <a:endParaRPr/>
          </a:p>
        </p:txBody>
      </p:sp>
      <p:sp>
        <p:nvSpPr>
          <p:cNvPr id="309" name="Google Shape;309;p32"/>
          <p:cNvSpPr txBox="1"/>
          <p:nvPr>
            <p:ph idx="3" type="subTitle"/>
          </p:nvPr>
        </p:nvSpPr>
        <p:spPr>
          <a:xfrm>
            <a:off x="5982628" y="2710225"/>
            <a:ext cx="2189400" cy="1862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Convert listing descriptions to one hot encoded </a:t>
            </a:r>
            <a:r>
              <a:rPr lang="en"/>
              <a:t>representation of 1000 most common words</a:t>
            </a:r>
            <a:endParaRPr/>
          </a:p>
          <a:p>
            <a:pPr indent="-304800" lvl="0" marL="457200" rtl="0" algn="l">
              <a:spcBef>
                <a:spcPts val="0"/>
              </a:spcBef>
              <a:spcAft>
                <a:spcPts val="0"/>
              </a:spcAft>
              <a:buSzPts val="1200"/>
              <a:buChar char="●"/>
            </a:pPr>
            <a:r>
              <a:rPr lang="en"/>
              <a:t>Drop or replace missing values</a:t>
            </a:r>
            <a:endParaRPr/>
          </a:p>
          <a:p>
            <a:pPr indent="-304800" lvl="0" marL="457200" rtl="0" algn="l">
              <a:spcBef>
                <a:spcPts val="0"/>
              </a:spcBef>
              <a:spcAft>
                <a:spcPts val="0"/>
              </a:spcAft>
              <a:buSzPts val="1200"/>
              <a:buChar char="●"/>
            </a:pPr>
            <a:r>
              <a:rPr lang="en"/>
              <a:t>Merge annotated data and scraped data</a:t>
            </a:r>
            <a:endParaRPr/>
          </a:p>
        </p:txBody>
      </p:sp>
      <p:sp>
        <p:nvSpPr>
          <p:cNvPr id="310" name="Google Shape;310;p32"/>
          <p:cNvSpPr txBox="1"/>
          <p:nvPr>
            <p:ph idx="6" type="subTitle"/>
          </p:nvPr>
        </p:nvSpPr>
        <p:spPr>
          <a:xfrm>
            <a:off x="5982631" y="2015000"/>
            <a:ext cx="21894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Engineering</a:t>
            </a:r>
            <a:endParaRPr/>
          </a:p>
        </p:txBody>
      </p:sp>
      <p:sp>
        <p:nvSpPr>
          <p:cNvPr id="311" name="Google Shape;311;p32"/>
          <p:cNvSpPr/>
          <p:nvPr/>
        </p:nvSpPr>
        <p:spPr>
          <a:xfrm>
            <a:off x="975010" y="1469209"/>
            <a:ext cx="329188" cy="329175"/>
          </a:xfrm>
          <a:custGeom>
            <a:rect b="b" l="l" r="r" t="t"/>
            <a:pathLst>
              <a:path extrusionOk="0" h="11551" w="11456">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312" name="Google Shape;312;p32"/>
          <p:cNvSpPr/>
          <p:nvPr/>
        </p:nvSpPr>
        <p:spPr>
          <a:xfrm>
            <a:off x="3613887" y="1469193"/>
            <a:ext cx="329189" cy="329189"/>
          </a:xfrm>
          <a:custGeom>
            <a:rect b="b" l="l" r="r" t="t"/>
            <a:pathLst>
              <a:path extrusionOk="0" h="11479" w="11480">
                <a:moveTo>
                  <a:pt x="3216" y="667"/>
                </a:moveTo>
                <a:lnTo>
                  <a:pt x="3216" y="2286"/>
                </a:lnTo>
                <a:lnTo>
                  <a:pt x="668" y="2286"/>
                </a:lnTo>
                <a:lnTo>
                  <a:pt x="668" y="667"/>
                </a:lnTo>
                <a:close/>
                <a:moveTo>
                  <a:pt x="3882" y="1262"/>
                </a:moveTo>
                <a:lnTo>
                  <a:pt x="4668" y="2191"/>
                </a:lnTo>
                <a:lnTo>
                  <a:pt x="4668" y="3406"/>
                </a:lnTo>
                <a:lnTo>
                  <a:pt x="3882" y="2501"/>
                </a:lnTo>
                <a:lnTo>
                  <a:pt x="3882" y="1262"/>
                </a:lnTo>
                <a:close/>
                <a:moveTo>
                  <a:pt x="10003" y="2405"/>
                </a:moveTo>
                <a:lnTo>
                  <a:pt x="10622" y="3215"/>
                </a:lnTo>
                <a:lnTo>
                  <a:pt x="10003" y="4001"/>
                </a:lnTo>
                <a:lnTo>
                  <a:pt x="5335" y="4001"/>
                </a:lnTo>
                <a:lnTo>
                  <a:pt x="5335" y="2405"/>
                </a:lnTo>
                <a:close/>
                <a:moveTo>
                  <a:pt x="3216" y="2929"/>
                </a:moveTo>
                <a:lnTo>
                  <a:pt x="3216" y="4549"/>
                </a:lnTo>
                <a:lnTo>
                  <a:pt x="668" y="4549"/>
                </a:lnTo>
                <a:lnTo>
                  <a:pt x="668" y="2929"/>
                </a:lnTo>
                <a:close/>
                <a:moveTo>
                  <a:pt x="3882" y="3525"/>
                </a:moveTo>
                <a:lnTo>
                  <a:pt x="4668" y="4454"/>
                </a:lnTo>
                <a:lnTo>
                  <a:pt x="4668" y="5668"/>
                </a:lnTo>
                <a:lnTo>
                  <a:pt x="3882" y="4763"/>
                </a:lnTo>
                <a:lnTo>
                  <a:pt x="3882" y="3525"/>
                </a:lnTo>
                <a:close/>
                <a:moveTo>
                  <a:pt x="10003" y="4668"/>
                </a:moveTo>
                <a:lnTo>
                  <a:pt x="10622" y="5478"/>
                </a:lnTo>
                <a:lnTo>
                  <a:pt x="10003" y="6263"/>
                </a:lnTo>
                <a:lnTo>
                  <a:pt x="5335" y="6263"/>
                </a:lnTo>
                <a:lnTo>
                  <a:pt x="5335" y="4668"/>
                </a:lnTo>
                <a:close/>
                <a:moveTo>
                  <a:pt x="3216" y="5239"/>
                </a:moveTo>
                <a:lnTo>
                  <a:pt x="3216" y="6835"/>
                </a:lnTo>
                <a:lnTo>
                  <a:pt x="668" y="6835"/>
                </a:lnTo>
                <a:lnTo>
                  <a:pt x="668" y="5239"/>
                </a:lnTo>
                <a:close/>
                <a:moveTo>
                  <a:pt x="3882" y="5787"/>
                </a:moveTo>
                <a:lnTo>
                  <a:pt x="4668" y="6716"/>
                </a:lnTo>
                <a:lnTo>
                  <a:pt x="4668" y="7930"/>
                </a:lnTo>
                <a:lnTo>
                  <a:pt x="3882" y="7025"/>
                </a:lnTo>
                <a:lnTo>
                  <a:pt x="3882" y="5787"/>
                </a:lnTo>
                <a:close/>
                <a:moveTo>
                  <a:pt x="10003" y="6954"/>
                </a:moveTo>
                <a:lnTo>
                  <a:pt x="10622" y="7764"/>
                </a:lnTo>
                <a:lnTo>
                  <a:pt x="10003" y="8573"/>
                </a:lnTo>
                <a:lnTo>
                  <a:pt x="5335" y="8573"/>
                </a:lnTo>
                <a:lnTo>
                  <a:pt x="5335" y="6954"/>
                </a:lnTo>
                <a:close/>
                <a:moveTo>
                  <a:pt x="3216" y="7478"/>
                </a:moveTo>
                <a:lnTo>
                  <a:pt x="3216" y="9097"/>
                </a:lnTo>
                <a:lnTo>
                  <a:pt x="668" y="9097"/>
                </a:lnTo>
                <a:lnTo>
                  <a:pt x="668" y="7478"/>
                </a:lnTo>
                <a:close/>
                <a:moveTo>
                  <a:pt x="3882" y="8073"/>
                </a:moveTo>
                <a:lnTo>
                  <a:pt x="4668" y="9002"/>
                </a:lnTo>
                <a:lnTo>
                  <a:pt x="4668" y="10217"/>
                </a:lnTo>
                <a:lnTo>
                  <a:pt x="3882" y="9312"/>
                </a:lnTo>
                <a:lnTo>
                  <a:pt x="3882" y="8073"/>
                </a:lnTo>
                <a:close/>
                <a:moveTo>
                  <a:pt x="10003" y="9216"/>
                </a:moveTo>
                <a:lnTo>
                  <a:pt x="10622" y="10026"/>
                </a:lnTo>
                <a:lnTo>
                  <a:pt x="10003" y="10836"/>
                </a:lnTo>
                <a:lnTo>
                  <a:pt x="5335" y="10836"/>
                </a:lnTo>
                <a:lnTo>
                  <a:pt x="5335" y="9216"/>
                </a:lnTo>
                <a:close/>
                <a:moveTo>
                  <a:pt x="1" y="0"/>
                </a:moveTo>
                <a:lnTo>
                  <a:pt x="1" y="9764"/>
                </a:lnTo>
                <a:lnTo>
                  <a:pt x="3382" y="9764"/>
                </a:lnTo>
                <a:lnTo>
                  <a:pt x="4835" y="11479"/>
                </a:lnTo>
                <a:lnTo>
                  <a:pt x="10312" y="11479"/>
                </a:lnTo>
                <a:lnTo>
                  <a:pt x="11479" y="10002"/>
                </a:lnTo>
                <a:lnTo>
                  <a:pt x="10598" y="8859"/>
                </a:lnTo>
                <a:lnTo>
                  <a:pt x="11479" y="7740"/>
                </a:lnTo>
                <a:lnTo>
                  <a:pt x="10598" y="6597"/>
                </a:lnTo>
                <a:lnTo>
                  <a:pt x="11479" y="5478"/>
                </a:lnTo>
                <a:lnTo>
                  <a:pt x="10598" y="4334"/>
                </a:lnTo>
                <a:lnTo>
                  <a:pt x="11479" y="3215"/>
                </a:lnTo>
                <a:lnTo>
                  <a:pt x="10312" y="1715"/>
                </a:lnTo>
                <a:lnTo>
                  <a:pt x="5168" y="1715"/>
                </a:lnTo>
                <a:lnTo>
                  <a:pt x="3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313" name="Google Shape;313;p32"/>
          <p:cNvSpPr/>
          <p:nvPr/>
        </p:nvSpPr>
        <p:spPr>
          <a:xfrm>
            <a:off x="6252751" y="1429993"/>
            <a:ext cx="329187" cy="329189"/>
          </a:xfrm>
          <a:custGeom>
            <a:rect b="b" l="l" r="r" t="t"/>
            <a:pathLst>
              <a:path extrusionOk="0" h="11479" w="11503">
                <a:moveTo>
                  <a:pt x="10169" y="2429"/>
                </a:moveTo>
                <a:cubicBezTo>
                  <a:pt x="10360" y="2429"/>
                  <a:pt x="10550" y="2620"/>
                  <a:pt x="10550" y="2834"/>
                </a:cubicBezTo>
                <a:cubicBezTo>
                  <a:pt x="10550" y="3024"/>
                  <a:pt x="10360" y="3215"/>
                  <a:pt x="10169" y="3215"/>
                </a:cubicBezTo>
                <a:cubicBezTo>
                  <a:pt x="9955" y="3215"/>
                  <a:pt x="9764" y="3024"/>
                  <a:pt x="9764" y="2834"/>
                </a:cubicBezTo>
                <a:cubicBezTo>
                  <a:pt x="9764" y="2620"/>
                  <a:pt x="9931" y="2429"/>
                  <a:pt x="10169" y="2429"/>
                </a:cubicBezTo>
                <a:close/>
                <a:moveTo>
                  <a:pt x="8669" y="4763"/>
                </a:moveTo>
                <a:cubicBezTo>
                  <a:pt x="8883" y="4763"/>
                  <a:pt x="9050" y="4930"/>
                  <a:pt x="9050" y="5144"/>
                </a:cubicBezTo>
                <a:cubicBezTo>
                  <a:pt x="9050" y="5358"/>
                  <a:pt x="8883" y="5525"/>
                  <a:pt x="8669" y="5525"/>
                </a:cubicBezTo>
                <a:cubicBezTo>
                  <a:pt x="8454" y="5525"/>
                  <a:pt x="8288" y="5358"/>
                  <a:pt x="8288" y="5144"/>
                </a:cubicBezTo>
                <a:cubicBezTo>
                  <a:pt x="8288" y="4930"/>
                  <a:pt x="8454" y="4763"/>
                  <a:pt x="8669" y="4763"/>
                </a:cubicBezTo>
                <a:close/>
                <a:moveTo>
                  <a:pt x="4335" y="5358"/>
                </a:moveTo>
                <a:cubicBezTo>
                  <a:pt x="4525" y="5358"/>
                  <a:pt x="4716" y="5525"/>
                  <a:pt x="4716" y="5739"/>
                </a:cubicBezTo>
                <a:cubicBezTo>
                  <a:pt x="4716" y="5954"/>
                  <a:pt x="4525" y="6120"/>
                  <a:pt x="4335" y="6120"/>
                </a:cubicBezTo>
                <a:cubicBezTo>
                  <a:pt x="4120" y="6120"/>
                  <a:pt x="3930" y="5954"/>
                  <a:pt x="3930" y="5739"/>
                </a:cubicBezTo>
                <a:cubicBezTo>
                  <a:pt x="3906" y="5525"/>
                  <a:pt x="4096" y="5358"/>
                  <a:pt x="4335" y="5358"/>
                </a:cubicBezTo>
                <a:close/>
                <a:moveTo>
                  <a:pt x="6716" y="6811"/>
                </a:moveTo>
                <a:cubicBezTo>
                  <a:pt x="6906" y="6811"/>
                  <a:pt x="7097" y="6978"/>
                  <a:pt x="7097" y="7192"/>
                </a:cubicBezTo>
                <a:cubicBezTo>
                  <a:pt x="7097" y="7406"/>
                  <a:pt x="6906" y="7573"/>
                  <a:pt x="6716" y="7573"/>
                </a:cubicBezTo>
                <a:cubicBezTo>
                  <a:pt x="6502" y="7573"/>
                  <a:pt x="6311" y="7406"/>
                  <a:pt x="6311" y="7192"/>
                </a:cubicBezTo>
                <a:cubicBezTo>
                  <a:pt x="6311" y="6978"/>
                  <a:pt x="6478" y="6811"/>
                  <a:pt x="6716" y="6811"/>
                </a:cubicBezTo>
                <a:close/>
                <a:moveTo>
                  <a:pt x="2715" y="7740"/>
                </a:moveTo>
                <a:cubicBezTo>
                  <a:pt x="2929" y="7740"/>
                  <a:pt x="3096" y="7906"/>
                  <a:pt x="3096" y="8121"/>
                </a:cubicBezTo>
                <a:cubicBezTo>
                  <a:pt x="3096" y="8335"/>
                  <a:pt x="2929" y="8502"/>
                  <a:pt x="2715" y="8502"/>
                </a:cubicBezTo>
                <a:cubicBezTo>
                  <a:pt x="2501" y="8502"/>
                  <a:pt x="2334" y="8335"/>
                  <a:pt x="2334" y="8121"/>
                </a:cubicBezTo>
                <a:cubicBezTo>
                  <a:pt x="2334" y="7906"/>
                  <a:pt x="2501" y="7740"/>
                  <a:pt x="2715" y="7740"/>
                </a:cubicBezTo>
                <a:close/>
                <a:moveTo>
                  <a:pt x="0" y="0"/>
                </a:moveTo>
                <a:lnTo>
                  <a:pt x="0" y="11479"/>
                </a:lnTo>
                <a:lnTo>
                  <a:pt x="11503" y="11479"/>
                </a:lnTo>
                <a:lnTo>
                  <a:pt x="11503" y="10264"/>
                </a:lnTo>
                <a:lnTo>
                  <a:pt x="10836" y="10264"/>
                </a:lnTo>
                <a:lnTo>
                  <a:pt x="10836" y="10288"/>
                </a:lnTo>
                <a:lnTo>
                  <a:pt x="10836" y="10836"/>
                </a:lnTo>
                <a:lnTo>
                  <a:pt x="691" y="10836"/>
                </a:lnTo>
                <a:lnTo>
                  <a:pt x="691" y="9883"/>
                </a:lnTo>
                <a:lnTo>
                  <a:pt x="2072" y="8954"/>
                </a:lnTo>
                <a:cubicBezTo>
                  <a:pt x="2243" y="9082"/>
                  <a:pt x="2490" y="9172"/>
                  <a:pt x="2746" y="9172"/>
                </a:cubicBezTo>
                <a:cubicBezTo>
                  <a:pt x="2775" y="9172"/>
                  <a:pt x="2805" y="9171"/>
                  <a:pt x="2834" y="9169"/>
                </a:cubicBezTo>
                <a:cubicBezTo>
                  <a:pt x="3334" y="9097"/>
                  <a:pt x="3739" y="8716"/>
                  <a:pt x="3787" y="8216"/>
                </a:cubicBezTo>
                <a:cubicBezTo>
                  <a:pt x="3811" y="7930"/>
                  <a:pt x="3739" y="7668"/>
                  <a:pt x="3620" y="7478"/>
                </a:cubicBezTo>
                <a:lnTo>
                  <a:pt x="4049" y="6716"/>
                </a:lnTo>
                <a:cubicBezTo>
                  <a:pt x="4144" y="6740"/>
                  <a:pt x="4239" y="6740"/>
                  <a:pt x="4335" y="6740"/>
                </a:cubicBezTo>
                <a:cubicBezTo>
                  <a:pt x="4596" y="6740"/>
                  <a:pt x="4835" y="6668"/>
                  <a:pt x="5001" y="6478"/>
                </a:cubicBezTo>
                <a:lnTo>
                  <a:pt x="5644" y="6930"/>
                </a:lnTo>
                <a:cubicBezTo>
                  <a:pt x="5597" y="7073"/>
                  <a:pt x="5597" y="7216"/>
                  <a:pt x="5644" y="7382"/>
                </a:cubicBezTo>
                <a:cubicBezTo>
                  <a:pt x="5716" y="7787"/>
                  <a:pt x="6049" y="8121"/>
                  <a:pt x="6478" y="8168"/>
                </a:cubicBezTo>
                <a:cubicBezTo>
                  <a:pt x="6542" y="8180"/>
                  <a:pt x="6606" y="8186"/>
                  <a:pt x="6669" y="8186"/>
                </a:cubicBezTo>
                <a:cubicBezTo>
                  <a:pt x="7234" y="8186"/>
                  <a:pt x="7716" y="7723"/>
                  <a:pt x="7716" y="7144"/>
                </a:cubicBezTo>
                <a:cubicBezTo>
                  <a:pt x="7716" y="6954"/>
                  <a:pt x="7692" y="6811"/>
                  <a:pt x="7597" y="6692"/>
                </a:cubicBezTo>
                <a:lnTo>
                  <a:pt x="8169" y="6073"/>
                </a:lnTo>
                <a:cubicBezTo>
                  <a:pt x="8289" y="6124"/>
                  <a:pt x="8434" y="6163"/>
                  <a:pt x="8585" y="6163"/>
                </a:cubicBezTo>
                <a:cubicBezTo>
                  <a:pt x="8644" y="6163"/>
                  <a:pt x="8704" y="6157"/>
                  <a:pt x="8764" y="6144"/>
                </a:cubicBezTo>
                <a:cubicBezTo>
                  <a:pt x="9240" y="6097"/>
                  <a:pt x="9621" y="5715"/>
                  <a:pt x="9693" y="5239"/>
                </a:cubicBezTo>
                <a:cubicBezTo>
                  <a:pt x="9717" y="4906"/>
                  <a:pt x="9621" y="4620"/>
                  <a:pt x="9407" y="4406"/>
                </a:cubicBezTo>
                <a:lnTo>
                  <a:pt x="9836" y="3810"/>
                </a:lnTo>
                <a:cubicBezTo>
                  <a:pt x="9907" y="3822"/>
                  <a:pt x="9979" y="3828"/>
                  <a:pt x="10056" y="3828"/>
                </a:cubicBezTo>
                <a:cubicBezTo>
                  <a:pt x="10133" y="3828"/>
                  <a:pt x="10217" y="3822"/>
                  <a:pt x="10312" y="3810"/>
                </a:cubicBezTo>
                <a:cubicBezTo>
                  <a:pt x="10717" y="3715"/>
                  <a:pt x="11050" y="3382"/>
                  <a:pt x="11145" y="2977"/>
                </a:cubicBezTo>
                <a:cubicBezTo>
                  <a:pt x="11277" y="2319"/>
                  <a:pt x="10762" y="1701"/>
                  <a:pt x="10121" y="1701"/>
                </a:cubicBezTo>
                <a:cubicBezTo>
                  <a:pt x="10067" y="1701"/>
                  <a:pt x="10011" y="1705"/>
                  <a:pt x="9955" y="1715"/>
                </a:cubicBezTo>
                <a:cubicBezTo>
                  <a:pt x="9478" y="1786"/>
                  <a:pt x="9097" y="2167"/>
                  <a:pt x="9026" y="2667"/>
                </a:cubicBezTo>
                <a:cubicBezTo>
                  <a:pt x="9002" y="2977"/>
                  <a:pt x="9097" y="3239"/>
                  <a:pt x="9264" y="3453"/>
                </a:cubicBezTo>
                <a:lnTo>
                  <a:pt x="8859" y="4072"/>
                </a:lnTo>
                <a:cubicBezTo>
                  <a:pt x="8788" y="4048"/>
                  <a:pt x="8693" y="4048"/>
                  <a:pt x="8645" y="4048"/>
                </a:cubicBezTo>
                <a:cubicBezTo>
                  <a:pt x="8050" y="4048"/>
                  <a:pt x="7573" y="4525"/>
                  <a:pt x="7573" y="5120"/>
                </a:cubicBezTo>
                <a:cubicBezTo>
                  <a:pt x="7573" y="5287"/>
                  <a:pt x="7621" y="5477"/>
                  <a:pt x="7692" y="5620"/>
                </a:cubicBezTo>
                <a:lnTo>
                  <a:pt x="7145" y="6216"/>
                </a:lnTo>
                <a:cubicBezTo>
                  <a:pt x="7002" y="6120"/>
                  <a:pt x="6835" y="6097"/>
                  <a:pt x="6668" y="6097"/>
                </a:cubicBezTo>
                <a:cubicBezTo>
                  <a:pt x="6406" y="6097"/>
                  <a:pt x="6168" y="6192"/>
                  <a:pt x="5954" y="6358"/>
                </a:cubicBezTo>
                <a:lnTo>
                  <a:pt x="5335" y="5906"/>
                </a:lnTo>
                <a:cubicBezTo>
                  <a:pt x="5359" y="5787"/>
                  <a:pt x="5359" y="5692"/>
                  <a:pt x="5335" y="5549"/>
                </a:cubicBezTo>
                <a:cubicBezTo>
                  <a:pt x="5287" y="5096"/>
                  <a:pt x="4882" y="4691"/>
                  <a:pt x="4382" y="4644"/>
                </a:cubicBezTo>
                <a:cubicBezTo>
                  <a:pt x="4344" y="4639"/>
                  <a:pt x="4306" y="4637"/>
                  <a:pt x="4269" y="4637"/>
                </a:cubicBezTo>
                <a:cubicBezTo>
                  <a:pt x="3698" y="4637"/>
                  <a:pt x="3215" y="5134"/>
                  <a:pt x="3215" y="5715"/>
                </a:cubicBezTo>
                <a:cubicBezTo>
                  <a:pt x="3215" y="5977"/>
                  <a:pt x="3310" y="6192"/>
                  <a:pt x="3453" y="6382"/>
                </a:cubicBezTo>
                <a:lnTo>
                  <a:pt x="3049" y="7073"/>
                </a:lnTo>
                <a:cubicBezTo>
                  <a:pt x="2953" y="7049"/>
                  <a:pt x="2834" y="7025"/>
                  <a:pt x="2715" y="7025"/>
                </a:cubicBezTo>
                <a:cubicBezTo>
                  <a:pt x="2120" y="7025"/>
                  <a:pt x="1643" y="7502"/>
                  <a:pt x="1643" y="8097"/>
                </a:cubicBezTo>
                <a:cubicBezTo>
                  <a:pt x="1643" y="8168"/>
                  <a:pt x="1643" y="8264"/>
                  <a:pt x="1667" y="8359"/>
                </a:cubicBezTo>
                <a:lnTo>
                  <a:pt x="691" y="9002"/>
                </a:lnTo>
                <a:lnTo>
                  <a:pt x="691" y="691"/>
                </a:lnTo>
                <a:lnTo>
                  <a:pt x="1239" y="691"/>
                </a:lnTo>
                <a:lnTo>
                  <a:pt x="1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438900" y="163650"/>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319" name="Google Shape;319;p33"/>
          <p:cNvSpPr txBox="1"/>
          <p:nvPr/>
        </p:nvSpPr>
        <p:spPr>
          <a:xfrm>
            <a:off x="1481850" y="1545075"/>
            <a:ext cx="4513800" cy="24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Interpretation</a:t>
            </a:r>
            <a:r>
              <a:rPr lang="en" sz="1200">
                <a:solidFill>
                  <a:schemeClr val="dk1"/>
                </a:solidFill>
                <a:latin typeface="Cairo"/>
                <a:ea typeface="Cairo"/>
                <a:cs typeface="Cairo"/>
                <a:sym typeface="Cairo"/>
              </a:rPr>
              <a:t> of three type users</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Ratio and count for each type</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User’s type  == product’s type</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Main </a:t>
            </a:r>
            <a:r>
              <a:rPr lang="en" sz="1200">
                <a:solidFill>
                  <a:schemeClr val="dk1"/>
                </a:solidFill>
                <a:latin typeface="Cairo"/>
                <a:ea typeface="Cairo"/>
                <a:cs typeface="Cairo"/>
                <a:sym typeface="Cairo"/>
              </a:rPr>
              <a:t>categories</a:t>
            </a:r>
            <a:r>
              <a:rPr lang="en" sz="1200">
                <a:solidFill>
                  <a:schemeClr val="dk1"/>
                </a:solidFill>
                <a:latin typeface="Cairo"/>
                <a:ea typeface="Cairo"/>
                <a:cs typeface="Cairo"/>
                <a:sym typeface="Cairo"/>
              </a:rPr>
              <a:t> of brands, category and states</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 </a:t>
            </a:r>
            <a:endParaRPr sz="1200">
              <a:solidFill>
                <a:schemeClr val="dk1"/>
              </a:solidFill>
              <a:latin typeface="Cairo"/>
              <a:ea typeface="Cairo"/>
              <a:cs typeface="Cairo"/>
              <a:sym typeface="Cairo"/>
            </a:endParaRPr>
          </a:p>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438900" y="91525"/>
            <a:ext cx="61545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Labelling Users: Binary</a:t>
            </a:r>
            <a:endParaRPr/>
          </a:p>
        </p:txBody>
      </p:sp>
      <p:grpSp>
        <p:nvGrpSpPr>
          <p:cNvPr id="325" name="Google Shape;325;p34"/>
          <p:cNvGrpSpPr/>
          <p:nvPr/>
        </p:nvGrpSpPr>
        <p:grpSpPr>
          <a:xfrm>
            <a:off x="438893" y="1529391"/>
            <a:ext cx="2559905" cy="2559905"/>
            <a:chOff x="1072225" y="1394150"/>
            <a:chExt cx="3019824" cy="3019824"/>
          </a:xfrm>
        </p:grpSpPr>
        <p:pic>
          <p:nvPicPr>
            <p:cNvPr id="326" name="Google Shape;326;p34"/>
            <p:cNvPicPr preferRelativeResize="0"/>
            <p:nvPr/>
          </p:nvPicPr>
          <p:blipFill>
            <a:blip r:embed="rId3">
              <a:alphaModFix/>
            </a:blip>
            <a:stretch>
              <a:fillRect/>
            </a:stretch>
          </p:blipFill>
          <p:spPr>
            <a:xfrm>
              <a:off x="1072225" y="1394150"/>
              <a:ext cx="3019824" cy="3019824"/>
            </a:xfrm>
            <a:prstGeom prst="rect">
              <a:avLst/>
            </a:prstGeom>
            <a:noFill/>
            <a:ln>
              <a:noFill/>
            </a:ln>
          </p:spPr>
        </p:pic>
        <p:sp>
          <p:nvSpPr>
            <p:cNvPr id="327" name="Google Shape;327;p34"/>
            <p:cNvSpPr txBox="1"/>
            <p:nvPr/>
          </p:nvSpPr>
          <p:spPr>
            <a:xfrm>
              <a:off x="2208350" y="1394150"/>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Fake Users</a:t>
              </a:r>
              <a:endParaRPr sz="1200">
                <a:solidFill>
                  <a:schemeClr val="dk1"/>
                </a:solidFill>
                <a:latin typeface="Cairo"/>
                <a:ea typeface="Cairo"/>
                <a:cs typeface="Cairo"/>
                <a:sym typeface="Cairo"/>
              </a:endParaRPr>
            </a:p>
          </p:txBody>
        </p:sp>
      </p:grpSp>
      <p:grpSp>
        <p:nvGrpSpPr>
          <p:cNvPr id="328" name="Google Shape;328;p34"/>
          <p:cNvGrpSpPr/>
          <p:nvPr/>
        </p:nvGrpSpPr>
        <p:grpSpPr>
          <a:xfrm>
            <a:off x="2910978" y="1529411"/>
            <a:ext cx="2283893" cy="2378676"/>
            <a:chOff x="4651375" y="1394150"/>
            <a:chExt cx="3019824" cy="3145149"/>
          </a:xfrm>
        </p:grpSpPr>
        <p:pic>
          <p:nvPicPr>
            <p:cNvPr id="329" name="Google Shape;329;p34"/>
            <p:cNvPicPr preferRelativeResize="0"/>
            <p:nvPr/>
          </p:nvPicPr>
          <p:blipFill>
            <a:blip r:embed="rId3">
              <a:alphaModFix/>
            </a:blip>
            <a:stretch>
              <a:fillRect/>
            </a:stretch>
          </p:blipFill>
          <p:spPr>
            <a:xfrm>
              <a:off x="4651375" y="1519475"/>
              <a:ext cx="3019824" cy="3019824"/>
            </a:xfrm>
            <a:prstGeom prst="rect">
              <a:avLst/>
            </a:prstGeom>
            <a:noFill/>
            <a:ln>
              <a:noFill/>
            </a:ln>
          </p:spPr>
        </p:pic>
        <p:sp>
          <p:nvSpPr>
            <p:cNvPr id="330" name="Google Shape;330;p34"/>
            <p:cNvSpPr/>
            <p:nvPr/>
          </p:nvSpPr>
          <p:spPr>
            <a:xfrm>
              <a:off x="4970888" y="1838988"/>
              <a:ext cx="2380800" cy="2380800"/>
            </a:xfrm>
            <a:prstGeom prst="noSmoking">
              <a:avLst>
                <a:gd fmla="val 757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 name="Google Shape;331;p34"/>
            <p:cNvSpPr txBox="1"/>
            <p:nvPr/>
          </p:nvSpPr>
          <p:spPr>
            <a:xfrm>
              <a:off x="5728388" y="1394150"/>
              <a:ext cx="1154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Real</a:t>
              </a:r>
              <a:r>
                <a:rPr lang="en" sz="1200">
                  <a:solidFill>
                    <a:schemeClr val="dk1"/>
                  </a:solidFill>
                  <a:latin typeface="Cairo"/>
                  <a:ea typeface="Cairo"/>
                  <a:cs typeface="Cairo"/>
                  <a:sym typeface="Cairo"/>
                </a:rPr>
                <a:t> Users</a:t>
              </a:r>
              <a:endParaRPr sz="1200">
                <a:solidFill>
                  <a:schemeClr val="dk1"/>
                </a:solidFill>
                <a:latin typeface="Cairo"/>
                <a:ea typeface="Cairo"/>
                <a:cs typeface="Cairo"/>
                <a:sym typeface="Cairo"/>
              </a:endParaRPr>
            </a:p>
          </p:txBody>
        </p:sp>
      </p:grpSp>
      <p:sp>
        <p:nvSpPr>
          <p:cNvPr id="332" name="Google Shape;332;p34"/>
          <p:cNvSpPr txBox="1"/>
          <p:nvPr/>
        </p:nvSpPr>
        <p:spPr>
          <a:xfrm>
            <a:off x="5644150" y="853075"/>
            <a:ext cx="2957700" cy="36432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graphicFrame>
        <p:nvGraphicFramePr>
          <p:cNvPr id="333" name="Google Shape;333;p34"/>
          <p:cNvGraphicFramePr/>
          <p:nvPr/>
        </p:nvGraphicFramePr>
        <p:xfrm>
          <a:off x="5445950" y="699150"/>
          <a:ext cx="3000000" cy="3000000"/>
        </p:xfrm>
        <a:graphic>
          <a:graphicData uri="http://schemas.openxmlformats.org/drawingml/2006/table">
            <a:tbl>
              <a:tblPr>
                <a:noFill/>
                <a:tableStyleId>{2D0A8F32-8091-4A9D-917A-47FFCEC36BC9}</a:tableStyleId>
              </a:tblPr>
              <a:tblGrid>
                <a:gridCol w="1448975"/>
                <a:gridCol w="1448975"/>
              </a:tblGrid>
              <a:tr h="649550">
                <a:tc>
                  <a:txBody>
                    <a:bodyPr/>
                    <a:lstStyle/>
                    <a:p>
                      <a:pPr indent="0" lvl="0" marL="0" rtl="0" algn="ctr">
                        <a:spcBef>
                          <a:spcPts val="0"/>
                        </a:spcBef>
                        <a:spcAft>
                          <a:spcPts val="0"/>
                        </a:spcAft>
                        <a:buNone/>
                      </a:pPr>
                      <a:r>
                        <a:rPr lang="en"/>
                        <a:t>Fake Users</a:t>
                      </a:r>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a:t>Real Users</a:t>
                      </a:r>
                      <a:endParaRPr/>
                    </a:p>
                  </a:txBody>
                  <a:tcPr marT="91425" marB="91425" marR="91425" marL="91425" anchor="ctr">
                    <a:solidFill>
                      <a:schemeClr val="dk2"/>
                    </a:solidFill>
                  </a:tcPr>
                </a:tc>
              </a:tr>
              <a:tr h="649550">
                <a:tc>
                  <a:txBody>
                    <a:bodyPr/>
                    <a:lstStyle/>
                    <a:p>
                      <a:pPr indent="0" lvl="0" marL="0" rtl="0" algn="ctr">
                        <a:spcBef>
                          <a:spcPts val="0"/>
                        </a:spcBef>
                        <a:spcAft>
                          <a:spcPts val="0"/>
                        </a:spcAft>
                        <a:buNone/>
                      </a:pPr>
                      <a:r>
                        <a:rPr lang="en"/>
                        <a:t>Zero seller reviews</a:t>
                      </a:r>
                      <a:r>
                        <a:rPr lang="en"/>
                        <a:t> </a:t>
                      </a:r>
                      <a:endParaRPr/>
                    </a:p>
                  </a:txBody>
                  <a:tcPr marT="91425" marB="91425" marR="91425" marL="91425" anchor="ctr"/>
                </a:tc>
                <a:tc>
                  <a:txBody>
                    <a:bodyPr/>
                    <a:lstStyle/>
                    <a:p>
                      <a:pPr indent="0" lvl="0" marL="0" rtl="0" algn="ctr">
                        <a:spcBef>
                          <a:spcPts val="0"/>
                        </a:spcBef>
                        <a:spcAft>
                          <a:spcPts val="0"/>
                        </a:spcAft>
                        <a:buNone/>
                      </a:pPr>
                      <a:r>
                        <a:rPr lang="en"/>
                        <a:t>Many seller reviews</a:t>
                      </a:r>
                      <a:endParaRPr/>
                    </a:p>
                  </a:txBody>
                  <a:tcPr marT="91425" marB="91425" marR="91425" marL="91425" anchor="ctr"/>
                </a:tc>
              </a:tr>
              <a:tr h="649550">
                <a:tc>
                  <a:txBody>
                    <a:bodyPr/>
                    <a:lstStyle/>
                    <a:p>
                      <a:pPr indent="0" lvl="0" marL="0" rtl="0" algn="ctr">
                        <a:spcBef>
                          <a:spcPts val="0"/>
                        </a:spcBef>
                        <a:spcAft>
                          <a:spcPts val="0"/>
                        </a:spcAft>
                        <a:buNone/>
                      </a:pPr>
                      <a:r>
                        <a:rPr lang="en"/>
                        <a:t>Few or no sold products</a:t>
                      </a:r>
                      <a:endParaRPr/>
                    </a:p>
                  </a:txBody>
                  <a:tcPr marT="91425" marB="91425" marR="91425" marL="91425" anchor="ctr"/>
                </a:tc>
                <a:tc>
                  <a:txBody>
                    <a:bodyPr/>
                    <a:lstStyle/>
                    <a:p>
                      <a:pPr indent="0" lvl="0" marL="0" rtl="0" algn="ctr">
                        <a:spcBef>
                          <a:spcPts val="0"/>
                        </a:spcBef>
                        <a:spcAft>
                          <a:spcPts val="0"/>
                        </a:spcAft>
                        <a:buNone/>
                      </a:pPr>
                      <a:r>
                        <a:rPr lang="en"/>
                        <a:t>Many sold products</a:t>
                      </a:r>
                      <a:endParaRPr/>
                    </a:p>
                  </a:txBody>
                  <a:tcPr marT="91425" marB="91425" marR="91425" marL="91425" anchor="ctr"/>
                </a:tc>
              </a:tr>
              <a:tr h="649550">
                <a:tc>
                  <a:txBody>
                    <a:bodyPr/>
                    <a:lstStyle/>
                    <a:p>
                      <a:pPr indent="0" lvl="0" marL="0" rtl="0" algn="ctr">
                        <a:spcBef>
                          <a:spcPts val="0"/>
                        </a:spcBef>
                        <a:spcAft>
                          <a:spcPts val="0"/>
                        </a:spcAft>
                        <a:buNone/>
                      </a:pPr>
                      <a:r>
                        <a:rPr lang="en"/>
                        <a:t>Different backgrounds</a:t>
                      </a:r>
                      <a:endParaRPr/>
                    </a:p>
                  </a:txBody>
                  <a:tcPr marT="91425" marB="91425" marR="91425" marL="91425" anchor="ctr"/>
                </a:tc>
                <a:tc>
                  <a:txBody>
                    <a:bodyPr/>
                    <a:lstStyle/>
                    <a:p>
                      <a:pPr indent="0" lvl="0" marL="0" rtl="0" algn="ctr">
                        <a:spcBef>
                          <a:spcPts val="0"/>
                        </a:spcBef>
                        <a:spcAft>
                          <a:spcPts val="0"/>
                        </a:spcAft>
                        <a:buNone/>
                      </a:pPr>
                      <a:r>
                        <a:rPr lang="en"/>
                        <a:t>Cohesive backgrounds</a:t>
                      </a:r>
                      <a:endParaRPr/>
                    </a:p>
                  </a:txBody>
                  <a:tcPr marT="91425" marB="91425" marR="91425" marL="91425" anchor="ctr"/>
                </a:tc>
              </a:tr>
              <a:tr h="649550">
                <a:tc>
                  <a:txBody>
                    <a:bodyPr/>
                    <a:lstStyle/>
                    <a:p>
                      <a:pPr indent="0" lvl="0" marL="0" rtl="0" algn="ctr">
                        <a:spcBef>
                          <a:spcPts val="0"/>
                        </a:spcBef>
                        <a:spcAft>
                          <a:spcPts val="0"/>
                        </a:spcAft>
                        <a:buNone/>
                      </a:pPr>
                      <a:r>
                        <a:rPr lang="en"/>
                        <a:t>Suspicious pricing</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Believable pricing</a:t>
                      </a:r>
                      <a:endParaRPr/>
                    </a:p>
                  </a:txBody>
                  <a:tcPr marT="91425" marB="91425" marR="91425" marL="91425" anchor="ctr">
                    <a:lnB cap="flat" cmpd="sng" w="9525">
                      <a:solidFill>
                        <a:srgbClr val="9E9E9E"/>
                      </a:solidFill>
                      <a:prstDash val="solid"/>
                      <a:round/>
                      <a:headEnd len="sm" w="sm" type="none"/>
                      <a:tailEnd len="sm" w="sm" type="none"/>
                    </a:lnB>
                  </a:tcPr>
                </a:tc>
              </a:tr>
              <a:tr h="649550">
                <a:tc>
                  <a:txBody>
                    <a:bodyPr/>
                    <a:lstStyle/>
                    <a:p>
                      <a:pPr indent="0" lvl="0" marL="0" rtl="0" algn="ctr">
                        <a:spcBef>
                          <a:spcPts val="0"/>
                        </a:spcBef>
                        <a:spcAft>
                          <a:spcPts val="0"/>
                        </a:spcAft>
                        <a:buNone/>
                      </a:pPr>
                      <a:r>
                        <a:rPr lang="en"/>
                        <a:t>Unoriginal photos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Photos are their own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